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7" r:id="rId2"/>
    <p:sldId id="256" r:id="rId3"/>
    <p:sldId id="263" r:id="rId4"/>
    <p:sldId id="275" r:id="rId5"/>
    <p:sldId id="258" r:id="rId6"/>
    <p:sldId id="259" r:id="rId7"/>
    <p:sldId id="273" r:id="rId8"/>
    <p:sldId id="274" r:id="rId9"/>
    <p:sldId id="269" r:id="rId10"/>
    <p:sldId id="270" r:id="rId11"/>
    <p:sldId id="264" r:id="rId12"/>
    <p:sldId id="268" r:id="rId1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323" autoAdjust="0"/>
  </p:normalViewPr>
  <p:slideViewPr>
    <p:cSldViewPr snapToGrid="0">
      <p:cViewPr varScale="1">
        <p:scale>
          <a:sx n="79" d="100"/>
          <a:sy n="79" d="100"/>
        </p:scale>
        <p:origin x="85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DA632033-FBAC-482D-B618-3074191632EB}" type="datetimeFigureOut">
              <a:rPr lang="he-IL" smtClean="0"/>
              <a:t>י"ט/תמוז/תשפ"ד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B343325-A59B-421F-8857-B7477E4E6E98}" type="slidenum">
              <a:rPr lang="he-IL" smtClean="0"/>
              <a:t>‹#›</a:t>
            </a:fld>
            <a:endParaRPr lang="he-IL"/>
          </a:p>
        </p:txBody>
      </p:sp>
    </p:spTree>
    <p:extLst>
      <p:ext uri="{BB962C8B-B14F-4D97-AF65-F5344CB8AC3E}">
        <p14:creationId xmlns:p14="http://schemas.microsoft.com/office/powerpoint/2010/main" val="2394340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9F3F1-7E63-CD0B-FABA-BD61C92382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ED20B4C6-DE95-4C8C-77A2-C00B20CFD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F8DD6B19-A4DA-403F-8F59-4DE7D67FF615}"/>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2843A4A8-B63B-33E9-CA7B-2A62AB853DF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8F98DD-2541-331D-8CBF-E4CDDC266C0C}"/>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4282413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A652-CC93-E0CF-EF7E-56DAA8980C7B}"/>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A1D208DE-16D8-B4A3-B4BD-DAA70EF56E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7298523-5B7F-A3B7-C97B-DBA83CB5791F}"/>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D4B023F0-5BF6-0970-C00D-5BD6F3B4FAE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A919B77-B70C-8189-E128-F52D495028DB}"/>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356414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371B0A-B3A2-B0E4-242F-B7CFBF70B6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DA5E7AA1-3BD7-2B8F-9F9C-919F5BE035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19650D8-BD00-214A-AE00-84D5AF2B7FD3}"/>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03AF789D-9CDA-0B03-7081-EFEE851D8BAD}"/>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BC76EC7-C8B4-F468-46D3-DD18F000DFE4}"/>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302795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D806-701D-1FC2-814C-D6165A397765}"/>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96ED381A-3160-0662-8DD0-41B0161E0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0955B86-5AAF-792B-187E-0B67D3D014CF}"/>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26C02D0F-B0D9-3BC6-C884-96935CE57226}"/>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91030D6-20CD-4544-8527-34405CF0096E}"/>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2871534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176A-406F-C4FC-1ACC-4F1EB5845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B77C8DC0-2972-62D0-4A86-79548FD5D2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5D3BE3-9B59-3DEE-6E1C-7DA6857B1666}"/>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2EFE0638-82AF-BB44-EDBD-5FFF34FF7D1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73DC868-AC07-5246-FFA6-3C1AF2FCD4F4}"/>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3352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AE17-50C6-7AF1-0ACD-871B053AB8EB}"/>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4F91BFF7-7BA1-189C-659B-97B8788516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B3242C95-1E02-55B0-AAB9-EEEAE78723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581C732-AB50-7F34-835B-B9BFB353CF5F}"/>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6" name="Footer Placeholder 5">
            <a:extLst>
              <a:ext uri="{FF2B5EF4-FFF2-40B4-BE49-F238E27FC236}">
                <a16:creationId xmlns:a16="http://schemas.microsoft.com/office/drawing/2014/main" id="{8EFC04A6-1AC1-437F-2611-C7FE740DB30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093ED9C-3425-14DF-9AE6-89E92300CF53}"/>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1896138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8E330-1CD6-995F-65D8-9FD8D57C2AA2}"/>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EE66E4A2-A7E1-7924-6E73-F08CFC94D1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52A6B1-766E-8D39-F437-04C214E8C2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390B737-7177-C04B-1CB9-2DE07C940D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B77CB7-7682-7ABC-16F0-DDE4BD4AF0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5D6BFE83-2B3F-F68B-4025-04F6DB577D2D}"/>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8" name="Footer Placeholder 7">
            <a:extLst>
              <a:ext uri="{FF2B5EF4-FFF2-40B4-BE49-F238E27FC236}">
                <a16:creationId xmlns:a16="http://schemas.microsoft.com/office/drawing/2014/main" id="{FFEAFFF5-6C14-1152-EE9E-2B3D2644B2BA}"/>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7791F35-E4AC-1BFE-EAE3-E2297BC6C543}"/>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1450507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24CCA-6FAE-8619-85F1-2E82954EABF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B0C640CE-8A61-89C7-1D48-F82AD77D2066}"/>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4" name="Footer Placeholder 3">
            <a:extLst>
              <a:ext uri="{FF2B5EF4-FFF2-40B4-BE49-F238E27FC236}">
                <a16:creationId xmlns:a16="http://schemas.microsoft.com/office/drawing/2014/main" id="{22133E3C-A011-DC96-1D68-2812F3358441}"/>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F5A5CD68-A620-324B-E821-D1E995233566}"/>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188431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5AB42C-31FE-5FD6-F0E3-5059467025EA}"/>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3" name="Footer Placeholder 2">
            <a:extLst>
              <a:ext uri="{FF2B5EF4-FFF2-40B4-BE49-F238E27FC236}">
                <a16:creationId xmlns:a16="http://schemas.microsoft.com/office/drawing/2014/main" id="{5DD8AF88-07CC-47AE-FEDC-3192837A42D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5931AE0A-4784-EA93-E354-5E35A7659DA1}"/>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1935919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E9A77-5203-DBFD-EC58-86A589C99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557BDF5-F2AF-09DC-FA3A-D1B7D6AAE5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D779596A-BBA1-1B6D-0009-56A949292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364B4D-1B44-93AD-ABC5-84BFB0698A5C}"/>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6" name="Footer Placeholder 5">
            <a:extLst>
              <a:ext uri="{FF2B5EF4-FFF2-40B4-BE49-F238E27FC236}">
                <a16:creationId xmlns:a16="http://schemas.microsoft.com/office/drawing/2014/main" id="{31C68801-2B3A-37E8-4A77-AD7047D3B74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328FD18-1A62-F6F1-9A09-203E3F42023B}"/>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48879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FFAD-DBCE-AB5F-5C80-FD5BD5A5BB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1CBEE1EA-C0E0-8A62-0893-6E044BEF77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F5486FC0-1753-3366-0E3C-3CAEFF6CC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09CED0-E0CA-E75B-313B-8574B0870030}"/>
              </a:ext>
            </a:extLst>
          </p:cNvPr>
          <p:cNvSpPr>
            <a:spLocks noGrp="1"/>
          </p:cNvSpPr>
          <p:nvPr>
            <p:ph type="dt" sz="half" idx="10"/>
          </p:nvPr>
        </p:nvSpPr>
        <p:spPr/>
        <p:txBody>
          <a:bodyPr/>
          <a:lstStyle/>
          <a:p>
            <a:fld id="{2BA41CCF-C2CA-43F9-9CAE-C547193E2E7B}" type="datetimeFigureOut">
              <a:rPr lang="he-IL" smtClean="0"/>
              <a:t>י"ט/תמוז/תשפ"ד</a:t>
            </a:fld>
            <a:endParaRPr lang="he-IL"/>
          </a:p>
        </p:txBody>
      </p:sp>
      <p:sp>
        <p:nvSpPr>
          <p:cNvPr id="6" name="Footer Placeholder 5">
            <a:extLst>
              <a:ext uri="{FF2B5EF4-FFF2-40B4-BE49-F238E27FC236}">
                <a16:creationId xmlns:a16="http://schemas.microsoft.com/office/drawing/2014/main" id="{60322A5D-4373-9266-21BE-3B454453F3ED}"/>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B5767EEC-40B0-CBE1-F96C-2E4985DD11A9}"/>
              </a:ext>
            </a:extLst>
          </p:cNvPr>
          <p:cNvSpPr>
            <a:spLocks noGrp="1"/>
          </p:cNvSpPr>
          <p:nvPr>
            <p:ph type="sldNum" sz="quarter" idx="12"/>
          </p:nvPr>
        </p:nvSpPr>
        <p:spPr/>
        <p:txBody>
          <a:bodyPr/>
          <a:lstStyle/>
          <a:p>
            <a:fld id="{B57281D0-D804-46B1-BC9C-1736F2547837}" type="slidenum">
              <a:rPr lang="he-IL" smtClean="0"/>
              <a:t>‹#›</a:t>
            </a:fld>
            <a:endParaRPr lang="he-IL"/>
          </a:p>
        </p:txBody>
      </p:sp>
    </p:spTree>
    <p:extLst>
      <p:ext uri="{BB962C8B-B14F-4D97-AF65-F5344CB8AC3E}">
        <p14:creationId xmlns:p14="http://schemas.microsoft.com/office/powerpoint/2010/main" val="312118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5ECE13-DBEA-EC03-7E8E-1C556100D9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08DA494C-1CEF-4068-8F52-06B7F04EC7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63E228E-24D0-5B5C-703A-E654B7CFAD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BA41CCF-C2CA-43F9-9CAE-C547193E2E7B}" type="datetimeFigureOut">
              <a:rPr lang="he-IL" smtClean="0"/>
              <a:t>י"ט/תמוז/תשפ"ד</a:t>
            </a:fld>
            <a:endParaRPr lang="he-IL"/>
          </a:p>
        </p:txBody>
      </p:sp>
      <p:sp>
        <p:nvSpPr>
          <p:cNvPr id="5" name="Footer Placeholder 4">
            <a:extLst>
              <a:ext uri="{FF2B5EF4-FFF2-40B4-BE49-F238E27FC236}">
                <a16:creationId xmlns:a16="http://schemas.microsoft.com/office/drawing/2014/main" id="{6F03CF92-131B-2ED7-95DC-FD3ED6A763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E1DBDA77-8225-9F56-E794-5AE761BBAB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57281D0-D804-46B1-BC9C-1736F2547837}" type="slidenum">
              <a:rPr lang="he-IL" smtClean="0"/>
              <a:t>‹#›</a:t>
            </a:fld>
            <a:endParaRPr lang="he-IL"/>
          </a:p>
        </p:txBody>
      </p:sp>
    </p:spTree>
    <p:extLst>
      <p:ext uri="{BB962C8B-B14F-4D97-AF65-F5344CB8AC3E}">
        <p14:creationId xmlns:p14="http://schemas.microsoft.com/office/powerpoint/2010/main" val="3513481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#13</a:t>
            </a:r>
            <a:br>
              <a:rPr lang="en-US" sz="3200" b="1" dirty="0">
                <a:solidFill>
                  <a:srgbClr val="0070C0"/>
                </a:solidFill>
              </a:rPr>
            </a:br>
            <a:r>
              <a:rPr lang="en-US" sz="3200" b="1" dirty="0">
                <a:solidFill>
                  <a:srgbClr val="0070C0"/>
                </a:solidFill>
              </a:rPr>
              <a:t>Synthetic Image Creation (Part 3)</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6122D4-2401-1F7E-D16C-0618CD4F42BE}"/>
              </a:ext>
            </a:extLst>
          </p:cNvPr>
          <p:cNvSpPr txBox="1"/>
          <p:nvPr/>
        </p:nvSpPr>
        <p:spPr>
          <a:xfrm>
            <a:off x="159277" y="653020"/>
            <a:ext cx="2293296"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Grayscale Blocks:</a:t>
            </a:r>
          </a:p>
        </p:txBody>
      </p:sp>
      <p:sp>
        <p:nvSpPr>
          <p:cNvPr id="7" name="TextBox 6">
            <a:extLst>
              <a:ext uri="{FF2B5EF4-FFF2-40B4-BE49-F238E27FC236}">
                <a16:creationId xmlns:a16="http://schemas.microsoft.com/office/drawing/2014/main" id="{F1A8612E-5ABB-5A58-32A8-E1F413240688}"/>
              </a:ext>
            </a:extLst>
          </p:cNvPr>
          <p:cNvSpPr txBox="1"/>
          <p:nvPr/>
        </p:nvSpPr>
        <p:spPr>
          <a:xfrm>
            <a:off x="762392" y="1275590"/>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Four black rectangles are added at the corners of the image.</a:t>
            </a:r>
            <a:endParaRPr lang="he-IL" dirty="0"/>
          </a:p>
        </p:txBody>
      </p:sp>
      <p:sp>
        <p:nvSpPr>
          <p:cNvPr id="10" name="TextBox 9">
            <a:extLst>
              <a:ext uri="{FF2B5EF4-FFF2-40B4-BE49-F238E27FC236}">
                <a16:creationId xmlns:a16="http://schemas.microsoft.com/office/drawing/2014/main" id="{7E17A770-8FC9-1E78-7D7C-130E9D6C4EDD}"/>
              </a:ext>
            </a:extLst>
          </p:cNvPr>
          <p:cNvSpPr txBox="1"/>
          <p:nvPr/>
        </p:nvSpPr>
        <p:spPr>
          <a:xfrm>
            <a:off x="762392" y="1936804"/>
            <a:ext cx="6094378"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Four white inner squares are added near the corners.</a:t>
            </a:r>
            <a:endParaRPr lang="he-IL" dirty="0"/>
          </a:p>
        </p:txBody>
      </p:sp>
      <p:sp>
        <p:nvSpPr>
          <p:cNvPr id="12" name="TextBox 11">
            <a:extLst>
              <a:ext uri="{FF2B5EF4-FFF2-40B4-BE49-F238E27FC236}">
                <a16:creationId xmlns:a16="http://schemas.microsoft.com/office/drawing/2014/main" id="{2F5BE1A9-9F39-1315-EDA4-A58145E9FEE2}"/>
              </a:ext>
            </a:extLst>
          </p:cNvPr>
          <p:cNvSpPr txBox="1"/>
          <p:nvPr/>
        </p:nvSpPr>
        <p:spPr>
          <a:xfrm>
            <a:off x="762392" y="2533434"/>
            <a:ext cx="828553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16 gray rectangles are added at the edges of the image, with varying gray levels.</a:t>
            </a:r>
            <a:endParaRPr lang="he-IL" dirty="0"/>
          </a:p>
        </p:txBody>
      </p:sp>
      <p:pic>
        <p:nvPicPr>
          <p:cNvPr id="13" name="Graphic 12" descr="Badge 1 outline">
            <a:extLst>
              <a:ext uri="{FF2B5EF4-FFF2-40B4-BE49-F238E27FC236}">
                <a16:creationId xmlns:a16="http://schemas.microsoft.com/office/drawing/2014/main" id="{C386367D-841B-9A83-1ACC-ECD80B9FB0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87" y="1174075"/>
            <a:ext cx="596630" cy="596630"/>
          </a:xfrm>
          <a:prstGeom prst="rect">
            <a:avLst/>
          </a:prstGeom>
        </p:spPr>
      </p:pic>
      <p:pic>
        <p:nvPicPr>
          <p:cNvPr id="14" name="Graphic 13" descr="Badge outline">
            <a:extLst>
              <a:ext uri="{FF2B5EF4-FFF2-40B4-BE49-F238E27FC236}">
                <a16:creationId xmlns:a16="http://schemas.microsoft.com/office/drawing/2014/main" id="{E8799A98-5525-847E-D5EC-1BFFAE155C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7" y="1823155"/>
            <a:ext cx="596630" cy="596630"/>
          </a:xfrm>
          <a:prstGeom prst="rect">
            <a:avLst/>
          </a:prstGeom>
        </p:spPr>
      </p:pic>
      <p:pic>
        <p:nvPicPr>
          <p:cNvPr id="15" name="Graphic 14" descr="Badge 3 outline">
            <a:extLst>
              <a:ext uri="{FF2B5EF4-FFF2-40B4-BE49-F238E27FC236}">
                <a16:creationId xmlns:a16="http://schemas.microsoft.com/office/drawing/2014/main" id="{B5210442-1199-C3D8-ABFD-02005C8376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87" y="2419785"/>
            <a:ext cx="596630" cy="596630"/>
          </a:xfrm>
          <a:prstGeom prst="rect">
            <a:avLst/>
          </a:prstGeom>
        </p:spPr>
      </p:pic>
      <p:sp>
        <p:nvSpPr>
          <p:cNvPr id="2" name="Title 1">
            <a:extLst>
              <a:ext uri="{FF2B5EF4-FFF2-40B4-BE49-F238E27FC236}">
                <a16:creationId xmlns:a16="http://schemas.microsoft.com/office/drawing/2014/main" id="{CBA9CB0C-C7A4-D49A-D283-8AFB00F20436}"/>
              </a:ext>
            </a:extLst>
          </p:cNvPr>
          <p:cNvSpPr txBox="1">
            <a:spLocks/>
          </p:cNvSpPr>
          <p:nvPr/>
        </p:nvSpPr>
        <p:spPr>
          <a:xfrm>
            <a:off x="2468945" y="-10844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6</a:t>
            </a:r>
            <a:endParaRPr lang="he-IL" sz="2400" b="1" u="sng" dirty="0">
              <a:solidFill>
                <a:srgbClr val="FF0000"/>
              </a:solidFill>
            </a:endParaRPr>
          </a:p>
        </p:txBody>
      </p:sp>
      <p:pic>
        <p:nvPicPr>
          <p:cNvPr id="3" name="Picture 2" descr="A black and white circular pattern&#10;&#10;Description automatically generated">
            <a:extLst>
              <a:ext uri="{FF2B5EF4-FFF2-40B4-BE49-F238E27FC236}">
                <a16:creationId xmlns:a16="http://schemas.microsoft.com/office/drawing/2014/main" id="{24C9B835-5307-4E75-C870-43F90441F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07582" y="3176780"/>
            <a:ext cx="4927465" cy="3695599"/>
          </a:xfrm>
          <a:prstGeom prst="rect">
            <a:avLst/>
          </a:prstGeom>
        </p:spPr>
      </p:pic>
      <p:sp>
        <p:nvSpPr>
          <p:cNvPr id="6" name="Rectangle 5">
            <a:extLst>
              <a:ext uri="{FF2B5EF4-FFF2-40B4-BE49-F238E27FC236}">
                <a16:creationId xmlns:a16="http://schemas.microsoft.com/office/drawing/2014/main" id="{3D436713-559F-940B-E631-0E043114FBEE}"/>
              </a:ext>
            </a:extLst>
          </p:cNvPr>
          <p:cNvSpPr/>
          <p:nvPr/>
        </p:nvSpPr>
        <p:spPr>
          <a:xfrm>
            <a:off x="3107581" y="3176780"/>
            <a:ext cx="504000" cy="54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Rectangle 7">
            <a:extLst>
              <a:ext uri="{FF2B5EF4-FFF2-40B4-BE49-F238E27FC236}">
                <a16:creationId xmlns:a16="http://schemas.microsoft.com/office/drawing/2014/main" id="{7F1ABE53-7E90-E115-0B69-3F7866D47705}"/>
              </a:ext>
            </a:extLst>
          </p:cNvPr>
          <p:cNvSpPr/>
          <p:nvPr/>
        </p:nvSpPr>
        <p:spPr>
          <a:xfrm>
            <a:off x="7531047" y="3176780"/>
            <a:ext cx="504000" cy="54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Rectangle 8">
            <a:extLst>
              <a:ext uri="{FF2B5EF4-FFF2-40B4-BE49-F238E27FC236}">
                <a16:creationId xmlns:a16="http://schemas.microsoft.com/office/drawing/2014/main" id="{1082CE61-B86A-E4F8-D37F-4B59B169DE0F}"/>
              </a:ext>
            </a:extLst>
          </p:cNvPr>
          <p:cNvSpPr/>
          <p:nvPr/>
        </p:nvSpPr>
        <p:spPr>
          <a:xfrm>
            <a:off x="7531047" y="6332379"/>
            <a:ext cx="504000" cy="54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B9E96498-1303-D6A0-7590-BAEDD359F6C2}"/>
              </a:ext>
            </a:extLst>
          </p:cNvPr>
          <p:cNvSpPr/>
          <p:nvPr/>
        </p:nvSpPr>
        <p:spPr>
          <a:xfrm>
            <a:off x="3107581" y="6332379"/>
            <a:ext cx="504000" cy="54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Rectangle 15">
            <a:extLst>
              <a:ext uri="{FF2B5EF4-FFF2-40B4-BE49-F238E27FC236}">
                <a16:creationId xmlns:a16="http://schemas.microsoft.com/office/drawing/2014/main" id="{2BE0AB4D-88E1-D906-13ED-83A6A1E3BE19}"/>
              </a:ext>
            </a:extLst>
          </p:cNvPr>
          <p:cNvSpPr/>
          <p:nvPr/>
        </p:nvSpPr>
        <p:spPr>
          <a:xfrm>
            <a:off x="3287949" y="3342772"/>
            <a:ext cx="144000" cy="18000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Rectangle 16">
            <a:extLst>
              <a:ext uri="{FF2B5EF4-FFF2-40B4-BE49-F238E27FC236}">
                <a16:creationId xmlns:a16="http://schemas.microsoft.com/office/drawing/2014/main" id="{6648830A-DBD4-E06A-3785-122652BB6A09}"/>
              </a:ext>
            </a:extLst>
          </p:cNvPr>
          <p:cNvSpPr/>
          <p:nvPr/>
        </p:nvSpPr>
        <p:spPr>
          <a:xfrm>
            <a:off x="7711047" y="3342772"/>
            <a:ext cx="129447" cy="176228"/>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41F19768-7001-58D3-D837-FEF562454B09}"/>
              </a:ext>
            </a:extLst>
          </p:cNvPr>
          <p:cNvSpPr/>
          <p:nvPr/>
        </p:nvSpPr>
        <p:spPr>
          <a:xfrm>
            <a:off x="7710790" y="6520474"/>
            <a:ext cx="144000" cy="18000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Rectangle 18">
            <a:extLst>
              <a:ext uri="{FF2B5EF4-FFF2-40B4-BE49-F238E27FC236}">
                <a16:creationId xmlns:a16="http://schemas.microsoft.com/office/drawing/2014/main" id="{5D28C514-4F06-C18B-F262-7F28D49D503F}"/>
              </a:ext>
            </a:extLst>
          </p:cNvPr>
          <p:cNvSpPr/>
          <p:nvPr/>
        </p:nvSpPr>
        <p:spPr>
          <a:xfrm>
            <a:off x="3295392" y="6516409"/>
            <a:ext cx="144000" cy="18000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Rectangle 19">
            <a:extLst>
              <a:ext uri="{FF2B5EF4-FFF2-40B4-BE49-F238E27FC236}">
                <a16:creationId xmlns:a16="http://schemas.microsoft.com/office/drawing/2014/main" id="{CCB3C733-7DBD-93BE-D66C-87821F6FECA8}"/>
              </a:ext>
            </a:extLst>
          </p:cNvPr>
          <p:cNvSpPr/>
          <p:nvPr/>
        </p:nvSpPr>
        <p:spPr>
          <a:xfrm>
            <a:off x="3107581" y="5587257"/>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E8DD4D6C-330E-7A48-5063-A5A00F3F12E1}"/>
              </a:ext>
            </a:extLst>
          </p:cNvPr>
          <p:cNvSpPr/>
          <p:nvPr/>
        </p:nvSpPr>
        <p:spPr>
          <a:xfrm>
            <a:off x="3089949" y="4086107"/>
            <a:ext cx="396000" cy="369332"/>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6F72C334-8B4F-04DE-BA43-AEB31D7525F8}"/>
              </a:ext>
            </a:extLst>
          </p:cNvPr>
          <p:cNvSpPr/>
          <p:nvPr/>
        </p:nvSpPr>
        <p:spPr>
          <a:xfrm>
            <a:off x="7656790" y="4048990"/>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3" name="Rectangle 22">
            <a:extLst>
              <a:ext uri="{FF2B5EF4-FFF2-40B4-BE49-F238E27FC236}">
                <a16:creationId xmlns:a16="http://schemas.microsoft.com/office/drawing/2014/main" id="{0D228445-F694-E156-FF6F-DF050EAF6FE1}"/>
              </a:ext>
            </a:extLst>
          </p:cNvPr>
          <p:cNvSpPr/>
          <p:nvPr/>
        </p:nvSpPr>
        <p:spPr>
          <a:xfrm>
            <a:off x="7639047" y="5587256"/>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Rectangle 23">
            <a:extLst>
              <a:ext uri="{FF2B5EF4-FFF2-40B4-BE49-F238E27FC236}">
                <a16:creationId xmlns:a16="http://schemas.microsoft.com/office/drawing/2014/main" id="{7FD146D2-2989-E466-D512-5C51BC9B7670}"/>
              </a:ext>
            </a:extLst>
          </p:cNvPr>
          <p:cNvSpPr/>
          <p:nvPr/>
        </p:nvSpPr>
        <p:spPr>
          <a:xfrm>
            <a:off x="7637132" y="3716780"/>
            <a:ext cx="396000" cy="355445"/>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5" name="Rectangle 24">
            <a:extLst>
              <a:ext uri="{FF2B5EF4-FFF2-40B4-BE49-F238E27FC236}">
                <a16:creationId xmlns:a16="http://schemas.microsoft.com/office/drawing/2014/main" id="{E3411D37-8E82-F874-304D-8239EC16F8D3}"/>
              </a:ext>
            </a:extLst>
          </p:cNvPr>
          <p:cNvSpPr/>
          <p:nvPr/>
        </p:nvSpPr>
        <p:spPr>
          <a:xfrm>
            <a:off x="7647919" y="5976934"/>
            <a:ext cx="396000" cy="355445"/>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AE36BCE9-7A98-5FA8-957F-48D8B2FF8D13}"/>
              </a:ext>
            </a:extLst>
          </p:cNvPr>
          <p:cNvSpPr/>
          <p:nvPr/>
        </p:nvSpPr>
        <p:spPr>
          <a:xfrm>
            <a:off x="7116790" y="6473602"/>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BC5F3EE6-0050-10B0-8D67-78787144E00D}"/>
              </a:ext>
            </a:extLst>
          </p:cNvPr>
          <p:cNvSpPr/>
          <p:nvPr/>
        </p:nvSpPr>
        <p:spPr>
          <a:xfrm>
            <a:off x="3989556" y="3176780"/>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B857B866-1D01-2DAE-9D36-E02C95F3A878}"/>
              </a:ext>
            </a:extLst>
          </p:cNvPr>
          <p:cNvSpPr/>
          <p:nvPr/>
        </p:nvSpPr>
        <p:spPr>
          <a:xfrm>
            <a:off x="3611581" y="3194070"/>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3FF4E6C2-EB4C-E5CB-E147-51939BC79A35}"/>
              </a:ext>
            </a:extLst>
          </p:cNvPr>
          <p:cNvSpPr/>
          <p:nvPr/>
        </p:nvSpPr>
        <p:spPr>
          <a:xfrm>
            <a:off x="3103382" y="5976935"/>
            <a:ext cx="396000" cy="348982"/>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EC630843-E87C-5558-3192-A41E1F27747E}"/>
              </a:ext>
            </a:extLst>
          </p:cNvPr>
          <p:cNvSpPr/>
          <p:nvPr/>
        </p:nvSpPr>
        <p:spPr>
          <a:xfrm>
            <a:off x="3611581" y="6462747"/>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Rectangle 30">
            <a:extLst>
              <a:ext uri="{FF2B5EF4-FFF2-40B4-BE49-F238E27FC236}">
                <a16:creationId xmlns:a16="http://schemas.microsoft.com/office/drawing/2014/main" id="{CA0F6F89-70F0-B8C9-7BF7-621DA7F7BD30}"/>
              </a:ext>
            </a:extLst>
          </p:cNvPr>
          <p:cNvSpPr/>
          <p:nvPr/>
        </p:nvSpPr>
        <p:spPr>
          <a:xfrm>
            <a:off x="4025214" y="6462746"/>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E4C79516-9BD1-9445-1A97-E0B4EF530C9D}"/>
              </a:ext>
            </a:extLst>
          </p:cNvPr>
          <p:cNvSpPr/>
          <p:nvPr/>
        </p:nvSpPr>
        <p:spPr>
          <a:xfrm>
            <a:off x="7132947" y="3200723"/>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C7A8DF12-D5CF-DFC9-30A3-01E2FAF24CCA}"/>
              </a:ext>
            </a:extLst>
          </p:cNvPr>
          <p:cNvSpPr/>
          <p:nvPr/>
        </p:nvSpPr>
        <p:spPr>
          <a:xfrm>
            <a:off x="3097392" y="3725885"/>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Rectangle 33">
            <a:extLst>
              <a:ext uri="{FF2B5EF4-FFF2-40B4-BE49-F238E27FC236}">
                <a16:creationId xmlns:a16="http://schemas.microsoft.com/office/drawing/2014/main" id="{480C6776-BEFD-1DD3-C3D6-450E150A5242}"/>
              </a:ext>
            </a:extLst>
          </p:cNvPr>
          <p:cNvSpPr/>
          <p:nvPr/>
        </p:nvSpPr>
        <p:spPr>
          <a:xfrm>
            <a:off x="10367461" y="1202390"/>
            <a:ext cx="504000" cy="540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5" name="Arrow: Right 34">
            <a:extLst>
              <a:ext uri="{FF2B5EF4-FFF2-40B4-BE49-F238E27FC236}">
                <a16:creationId xmlns:a16="http://schemas.microsoft.com/office/drawing/2014/main" id="{949BB60B-A342-3E2F-C2CD-EE66A440A701}"/>
              </a:ext>
            </a:extLst>
          </p:cNvPr>
          <p:cNvSpPr/>
          <p:nvPr/>
        </p:nvSpPr>
        <p:spPr>
          <a:xfrm>
            <a:off x="7205942" y="1322393"/>
            <a:ext cx="828563" cy="275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Arrow: Right 35">
            <a:extLst>
              <a:ext uri="{FF2B5EF4-FFF2-40B4-BE49-F238E27FC236}">
                <a16:creationId xmlns:a16="http://schemas.microsoft.com/office/drawing/2014/main" id="{DAEFA613-B802-5104-4BAE-FC855F2C1D81}"/>
              </a:ext>
            </a:extLst>
          </p:cNvPr>
          <p:cNvSpPr/>
          <p:nvPr/>
        </p:nvSpPr>
        <p:spPr>
          <a:xfrm>
            <a:off x="7019414" y="1987797"/>
            <a:ext cx="828563" cy="275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90EE993-EC9F-5369-00B4-C7E09E7B94C8}"/>
              </a:ext>
            </a:extLst>
          </p:cNvPr>
          <p:cNvSpPr/>
          <p:nvPr/>
        </p:nvSpPr>
        <p:spPr>
          <a:xfrm>
            <a:off x="10031975" y="2056418"/>
            <a:ext cx="144000" cy="180000"/>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8" name="Rectangle 37">
            <a:extLst>
              <a:ext uri="{FF2B5EF4-FFF2-40B4-BE49-F238E27FC236}">
                <a16:creationId xmlns:a16="http://schemas.microsoft.com/office/drawing/2014/main" id="{21B3B05C-968C-8A5C-AC1F-44C5BBC4A40C}"/>
              </a:ext>
            </a:extLst>
          </p:cNvPr>
          <p:cNvSpPr/>
          <p:nvPr/>
        </p:nvSpPr>
        <p:spPr>
          <a:xfrm>
            <a:off x="11796000" y="2588721"/>
            <a:ext cx="396000" cy="395253"/>
          </a:xfrm>
          <a:prstGeom prst="rect">
            <a:avLst/>
          </a:prstGeom>
          <a:noFill/>
          <a:ln w="381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Arrow: Right 38">
            <a:extLst>
              <a:ext uri="{FF2B5EF4-FFF2-40B4-BE49-F238E27FC236}">
                <a16:creationId xmlns:a16="http://schemas.microsoft.com/office/drawing/2014/main" id="{2367115A-1E1C-6206-D409-F00E37EF6B1B}"/>
              </a:ext>
            </a:extLst>
          </p:cNvPr>
          <p:cNvSpPr/>
          <p:nvPr/>
        </p:nvSpPr>
        <p:spPr>
          <a:xfrm>
            <a:off x="9104405" y="2627040"/>
            <a:ext cx="618649" cy="2320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4F434F94-0372-F40D-6511-3FD57843AD11}"/>
              </a:ext>
            </a:extLst>
          </p:cNvPr>
          <p:cNvSpPr/>
          <p:nvPr/>
        </p:nvSpPr>
        <p:spPr>
          <a:xfrm>
            <a:off x="8187857" y="1275590"/>
            <a:ext cx="2141470" cy="433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0070C0"/>
                </a:solidFill>
              </a:rPr>
              <a:t>Will be marked as: </a:t>
            </a:r>
            <a:endParaRPr lang="he-IL" b="1" dirty="0">
              <a:solidFill>
                <a:srgbClr val="0070C0"/>
              </a:solidFill>
            </a:endParaRPr>
          </a:p>
        </p:txBody>
      </p:sp>
      <p:sp>
        <p:nvSpPr>
          <p:cNvPr id="41" name="Rectangle 40">
            <a:extLst>
              <a:ext uri="{FF2B5EF4-FFF2-40B4-BE49-F238E27FC236}">
                <a16:creationId xmlns:a16="http://schemas.microsoft.com/office/drawing/2014/main" id="{82B28A93-7776-714F-0044-7A82F5B9E39D}"/>
              </a:ext>
            </a:extLst>
          </p:cNvPr>
          <p:cNvSpPr/>
          <p:nvPr/>
        </p:nvSpPr>
        <p:spPr>
          <a:xfrm>
            <a:off x="7847977" y="1929460"/>
            <a:ext cx="2141470" cy="433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0070C0"/>
                </a:solidFill>
              </a:rPr>
              <a:t>Will be marked as: </a:t>
            </a:r>
            <a:endParaRPr lang="he-IL" b="1" dirty="0">
              <a:solidFill>
                <a:srgbClr val="0070C0"/>
              </a:solidFill>
            </a:endParaRPr>
          </a:p>
        </p:txBody>
      </p:sp>
      <p:sp>
        <p:nvSpPr>
          <p:cNvPr id="42" name="Rectangle 41">
            <a:extLst>
              <a:ext uri="{FF2B5EF4-FFF2-40B4-BE49-F238E27FC236}">
                <a16:creationId xmlns:a16="http://schemas.microsoft.com/office/drawing/2014/main" id="{4AFDF594-4021-C441-3B58-62F41A8E01D2}"/>
              </a:ext>
            </a:extLst>
          </p:cNvPr>
          <p:cNvSpPr/>
          <p:nvPr/>
        </p:nvSpPr>
        <p:spPr>
          <a:xfrm>
            <a:off x="9689090" y="2533434"/>
            <a:ext cx="2141470" cy="433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0070C0"/>
                </a:solidFill>
              </a:rPr>
              <a:t>Will be marked as: </a:t>
            </a:r>
            <a:endParaRPr lang="he-IL" b="1" dirty="0">
              <a:solidFill>
                <a:srgbClr val="0070C0"/>
              </a:solidFill>
            </a:endParaRPr>
          </a:p>
        </p:txBody>
      </p:sp>
      <p:sp>
        <p:nvSpPr>
          <p:cNvPr id="4" name="Slide Number Placeholder 5">
            <a:extLst>
              <a:ext uri="{FF2B5EF4-FFF2-40B4-BE49-F238E27FC236}">
                <a16:creationId xmlns:a16="http://schemas.microsoft.com/office/drawing/2014/main" id="{DAD3DBBB-D7B8-5899-7A5B-D9D0E68EAB14}"/>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10</a:t>
            </a:fld>
            <a:endParaRPr lang="he-IL" sz="1600" dirty="0"/>
          </a:p>
        </p:txBody>
      </p:sp>
    </p:spTree>
    <p:extLst>
      <p:ext uri="{BB962C8B-B14F-4D97-AF65-F5344CB8AC3E}">
        <p14:creationId xmlns:p14="http://schemas.microsoft.com/office/powerpoint/2010/main" val="618956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BE3613B-332E-F46D-1797-706A949563B2}"/>
              </a:ext>
            </a:extLst>
          </p:cNvPr>
          <p:cNvSpPr txBox="1">
            <a:spLocks/>
          </p:cNvSpPr>
          <p:nvPr/>
        </p:nvSpPr>
        <p:spPr>
          <a:xfrm>
            <a:off x="3938762" y="0"/>
            <a:ext cx="4314475"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13.4 Code of the main function</a:t>
            </a:r>
            <a:endParaRPr lang="he-IL" sz="2400" b="1" u="sng" dirty="0">
              <a:solidFill>
                <a:srgbClr val="FF0000"/>
              </a:solidFill>
            </a:endParaRPr>
          </a:p>
        </p:txBody>
      </p:sp>
      <p:pic>
        <p:nvPicPr>
          <p:cNvPr id="3" name="Picture 2">
            <a:extLst>
              <a:ext uri="{FF2B5EF4-FFF2-40B4-BE49-F238E27FC236}">
                <a16:creationId xmlns:a16="http://schemas.microsoft.com/office/drawing/2014/main" id="{F50B5FE9-23A6-CF2F-6DCB-5D76494EDC69}"/>
              </a:ext>
            </a:extLst>
          </p:cNvPr>
          <p:cNvPicPr>
            <a:picLocks noChangeAspect="1"/>
          </p:cNvPicPr>
          <p:nvPr/>
        </p:nvPicPr>
        <p:blipFill>
          <a:blip r:embed="rId2"/>
          <a:stretch>
            <a:fillRect/>
          </a:stretch>
        </p:blipFill>
        <p:spPr>
          <a:xfrm>
            <a:off x="1925598" y="1694335"/>
            <a:ext cx="8340804" cy="1486610"/>
          </a:xfrm>
          <a:prstGeom prst="rect">
            <a:avLst/>
          </a:prstGeom>
        </p:spPr>
      </p:pic>
      <p:sp>
        <p:nvSpPr>
          <p:cNvPr id="2" name="Slide Number Placeholder 5">
            <a:extLst>
              <a:ext uri="{FF2B5EF4-FFF2-40B4-BE49-F238E27FC236}">
                <a16:creationId xmlns:a16="http://schemas.microsoft.com/office/drawing/2014/main" id="{D2723BBA-CADF-A5DD-CDA4-E77A0D3BD40C}"/>
              </a:ext>
            </a:extLst>
          </p:cNvPr>
          <p:cNvSpPr>
            <a:spLocks noGrp="1"/>
          </p:cNvSpPr>
          <p:nvPr>
            <p:ph type="sldNum" sz="quarter" idx="12"/>
          </p:nvPr>
        </p:nvSpPr>
        <p:spPr>
          <a:xfrm>
            <a:off x="11692647" y="6492875"/>
            <a:ext cx="499353" cy="365125"/>
          </a:xfrm>
        </p:spPr>
        <p:txBody>
          <a:bodyPr/>
          <a:lstStyle/>
          <a:p>
            <a:fld id="{1E5BF412-EFCF-4C51-A2DF-B419076696E3}" type="slidenum">
              <a:rPr lang="he-IL" sz="1600" smtClean="0"/>
              <a:t>11</a:t>
            </a:fld>
            <a:endParaRPr lang="he-IL" sz="1600" dirty="0"/>
          </a:p>
        </p:txBody>
      </p:sp>
    </p:spTree>
    <p:extLst>
      <p:ext uri="{BB962C8B-B14F-4D97-AF65-F5344CB8AC3E}">
        <p14:creationId xmlns:p14="http://schemas.microsoft.com/office/powerpoint/2010/main" val="2058281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B80248-F2B2-4F3F-CEF2-0E8743E371AB}"/>
              </a:ext>
            </a:extLst>
          </p:cNvPr>
          <p:cNvSpPr txBox="1">
            <a:spLocks/>
          </p:cNvSpPr>
          <p:nvPr/>
        </p:nvSpPr>
        <p:spPr>
          <a:xfrm>
            <a:off x="2995178" y="0"/>
            <a:ext cx="5963995" cy="8073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13.5 What did we learned?</a:t>
            </a:r>
            <a:endParaRPr lang="he-IL" sz="2400" b="1" u="sng" dirty="0">
              <a:solidFill>
                <a:srgbClr val="FF0000"/>
              </a:solidFill>
            </a:endParaRPr>
          </a:p>
        </p:txBody>
      </p:sp>
      <p:sp>
        <p:nvSpPr>
          <p:cNvPr id="6" name="TextBox 5">
            <a:extLst>
              <a:ext uri="{FF2B5EF4-FFF2-40B4-BE49-F238E27FC236}">
                <a16:creationId xmlns:a16="http://schemas.microsoft.com/office/drawing/2014/main" id="{67599D2A-CE1D-A2B2-FCF4-D504B1164F5A}"/>
              </a:ext>
            </a:extLst>
          </p:cNvPr>
          <p:cNvSpPr txBox="1"/>
          <p:nvPr/>
        </p:nvSpPr>
        <p:spPr>
          <a:xfrm>
            <a:off x="2360528" y="987996"/>
            <a:ext cx="7470943" cy="34163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marL="342900" indent="-342900">
              <a:buFont typeface="+mj-lt"/>
              <a:buAutoNum type="arabicPeriod"/>
            </a:pPr>
            <a:r>
              <a:rPr lang="en-US" dirty="0"/>
              <a:t>The code shows how to create complex patterns, such as a radial pattern with sinusoidal variations in pixel intensity, and how to draw rectangles with different gray levels. This involves understanding geometric transformations and basic trigonometry.</a:t>
            </a:r>
          </a:p>
          <a:p>
            <a:pPr marL="342900" indent="-342900">
              <a:buFont typeface="+mj-lt"/>
              <a:buAutoNum type="arabicPeriod"/>
            </a:pPr>
            <a:endParaRPr lang="en-US" dirty="0"/>
          </a:p>
          <a:p>
            <a:pPr marL="342900" indent="-342900">
              <a:buFont typeface="+mj-lt"/>
              <a:buAutoNum type="arabicPeriod"/>
            </a:pPr>
            <a:r>
              <a:rPr lang="en-US" dirty="0"/>
              <a:t>The code demonstrates how to represent and manipulate image data using a 2D array. Each element of the array corresponds to a pixel value in the grayscale image.</a:t>
            </a:r>
          </a:p>
          <a:p>
            <a:pPr marL="342900" indent="-342900">
              <a:buFont typeface="+mj-lt"/>
              <a:buAutoNum type="arabicPeriod"/>
            </a:pPr>
            <a:endParaRPr lang="en-US" dirty="0"/>
          </a:p>
          <a:p>
            <a:pPr marL="342900" indent="-342900">
              <a:buFont typeface="+mj-lt"/>
              <a:buAutoNum type="arabicPeriod"/>
            </a:pPr>
            <a:r>
              <a:rPr lang="en-US" dirty="0"/>
              <a:t>By working through this code, one can gain a deeper understanding of image processing techniques, geometric transformations, and file handling in C++. </a:t>
            </a:r>
            <a:endParaRPr lang="he-IL" dirty="0"/>
          </a:p>
        </p:txBody>
      </p:sp>
      <p:sp>
        <p:nvSpPr>
          <p:cNvPr id="9" name="Slide Number Placeholder 5">
            <a:extLst>
              <a:ext uri="{FF2B5EF4-FFF2-40B4-BE49-F238E27FC236}">
                <a16:creationId xmlns:a16="http://schemas.microsoft.com/office/drawing/2014/main" id="{E28EC518-2651-A418-593B-3DDE1FD1246F}"/>
              </a:ext>
            </a:extLst>
          </p:cNvPr>
          <p:cNvSpPr>
            <a:spLocks noGrp="1"/>
          </p:cNvSpPr>
          <p:nvPr>
            <p:ph type="sldNum" sz="quarter" idx="12"/>
          </p:nvPr>
        </p:nvSpPr>
        <p:spPr>
          <a:xfrm>
            <a:off x="11692647" y="6492875"/>
            <a:ext cx="499353" cy="365125"/>
          </a:xfrm>
        </p:spPr>
        <p:txBody>
          <a:bodyPr/>
          <a:lstStyle/>
          <a:p>
            <a:fld id="{1E5BF412-EFCF-4C51-A2DF-B419076696E3}" type="slidenum">
              <a:rPr lang="he-IL" sz="1600" smtClean="0"/>
              <a:t>12</a:t>
            </a:fld>
            <a:endParaRPr lang="he-IL" sz="1600" dirty="0"/>
          </a:p>
        </p:txBody>
      </p:sp>
    </p:spTree>
    <p:extLst>
      <p:ext uri="{BB962C8B-B14F-4D97-AF65-F5344CB8AC3E}">
        <p14:creationId xmlns:p14="http://schemas.microsoft.com/office/powerpoint/2010/main" val="400183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8135C808-C4A2-A529-B291-C1DAC627D7DA}"/>
              </a:ext>
            </a:extLst>
          </p:cNvPr>
          <p:cNvSpPr>
            <a:spLocks noGrp="1"/>
          </p:cNvSpPr>
          <p:nvPr>
            <p:ph type="sldNum" sz="quarter" idx="12"/>
          </p:nvPr>
        </p:nvSpPr>
        <p:spPr>
          <a:xfrm>
            <a:off x="11861261" y="9262"/>
            <a:ext cx="312906" cy="365125"/>
          </a:xfrm>
        </p:spPr>
        <p:txBody>
          <a:bodyPr/>
          <a:lstStyle/>
          <a:p>
            <a:fld id="{1E5BF412-EFCF-4C51-A2DF-B419076696E3}" type="slidenum">
              <a:rPr lang="he-IL" sz="1600" smtClean="0"/>
              <a:t>2</a:t>
            </a:fld>
            <a:endParaRPr lang="he-IL" sz="1600" dirty="0"/>
          </a:p>
        </p:txBody>
      </p:sp>
      <p:pic>
        <p:nvPicPr>
          <p:cNvPr id="10" name="Picture 9">
            <a:extLst>
              <a:ext uri="{FF2B5EF4-FFF2-40B4-BE49-F238E27FC236}">
                <a16:creationId xmlns:a16="http://schemas.microsoft.com/office/drawing/2014/main" id="{B4F18421-37E7-07EC-DF1A-8EFEA7D96944}"/>
              </a:ext>
            </a:extLst>
          </p:cNvPr>
          <p:cNvPicPr>
            <a:picLocks noChangeAspect="1"/>
          </p:cNvPicPr>
          <p:nvPr/>
        </p:nvPicPr>
        <p:blipFill>
          <a:blip r:embed="rId2"/>
          <a:stretch>
            <a:fillRect/>
          </a:stretch>
        </p:blipFill>
        <p:spPr>
          <a:xfrm>
            <a:off x="0" y="2101640"/>
            <a:ext cx="5098797" cy="4747098"/>
          </a:xfrm>
          <a:prstGeom prst="rect">
            <a:avLst/>
          </a:prstGeom>
        </p:spPr>
      </p:pic>
      <p:sp>
        <p:nvSpPr>
          <p:cNvPr id="11" name="Rectangle 10">
            <a:extLst>
              <a:ext uri="{FF2B5EF4-FFF2-40B4-BE49-F238E27FC236}">
                <a16:creationId xmlns:a16="http://schemas.microsoft.com/office/drawing/2014/main" id="{DBBC71E7-E443-1EA5-6E49-DB88B1C82B7A}"/>
              </a:ext>
            </a:extLst>
          </p:cNvPr>
          <p:cNvSpPr/>
          <p:nvPr/>
        </p:nvSpPr>
        <p:spPr>
          <a:xfrm>
            <a:off x="1523129" y="1505107"/>
            <a:ext cx="1789140" cy="559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a:t>original TV Test image </a:t>
            </a:r>
            <a:endParaRPr lang="he-IL" dirty="0"/>
          </a:p>
        </p:txBody>
      </p:sp>
      <p:sp>
        <p:nvSpPr>
          <p:cNvPr id="14" name="Rectangle 13">
            <a:extLst>
              <a:ext uri="{FF2B5EF4-FFF2-40B4-BE49-F238E27FC236}">
                <a16:creationId xmlns:a16="http://schemas.microsoft.com/office/drawing/2014/main" id="{2F0C1BA9-CC3A-57CE-86D1-7CC9E327894A}"/>
              </a:ext>
            </a:extLst>
          </p:cNvPr>
          <p:cNvSpPr/>
          <p:nvPr/>
        </p:nvSpPr>
        <p:spPr>
          <a:xfrm>
            <a:off x="8344710" y="1857984"/>
            <a:ext cx="2423809" cy="6283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a:t>our resulted image “grayImage13.bmp”</a:t>
            </a:r>
            <a:endParaRPr lang="he-IL" dirty="0"/>
          </a:p>
        </p:txBody>
      </p:sp>
      <p:sp>
        <p:nvSpPr>
          <p:cNvPr id="17" name="Title 1">
            <a:extLst>
              <a:ext uri="{FF2B5EF4-FFF2-40B4-BE49-F238E27FC236}">
                <a16:creationId xmlns:a16="http://schemas.microsoft.com/office/drawing/2014/main" id="{26742514-0D3D-5A91-EEF6-F63DF42CA155}"/>
              </a:ext>
            </a:extLst>
          </p:cNvPr>
          <p:cNvSpPr txBox="1">
            <a:spLocks/>
          </p:cNvSpPr>
          <p:nvPr/>
        </p:nvSpPr>
        <p:spPr>
          <a:xfrm>
            <a:off x="651753" y="-60676"/>
            <a:ext cx="10888493" cy="5593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13.1 original TV Test image and our resulted image “grayImage13.bmp”</a:t>
            </a:r>
            <a:endParaRPr lang="he-IL" sz="2400" b="1" u="sng" dirty="0">
              <a:solidFill>
                <a:srgbClr val="FF0000"/>
              </a:solidFill>
            </a:endParaRPr>
          </a:p>
        </p:txBody>
      </p:sp>
      <p:sp>
        <p:nvSpPr>
          <p:cNvPr id="2" name="Arrow: Right 1">
            <a:extLst>
              <a:ext uri="{FF2B5EF4-FFF2-40B4-BE49-F238E27FC236}">
                <a16:creationId xmlns:a16="http://schemas.microsoft.com/office/drawing/2014/main" id="{4C86D934-BBE4-EEEA-56B7-46FB7A16CCEC}"/>
              </a:ext>
            </a:extLst>
          </p:cNvPr>
          <p:cNvSpPr/>
          <p:nvPr/>
        </p:nvSpPr>
        <p:spPr>
          <a:xfrm>
            <a:off x="5408579" y="4292330"/>
            <a:ext cx="953310" cy="904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Rectangle 2">
            <a:extLst>
              <a:ext uri="{FF2B5EF4-FFF2-40B4-BE49-F238E27FC236}">
                <a16:creationId xmlns:a16="http://schemas.microsoft.com/office/drawing/2014/main" id="{71B981E3-68BE-5C4C-5B80-E09ED032E117}"/>
              </a:ext>
            </a:extLst>
          </p:cNvPr>
          <p:cNvSpPr/>
          <p:nvPr/>
        </p:nvSpPr>
        <p:spPr>
          <a:xfrm>
            <a:off x="4818434" y="608000"/>
            <a:ext cx="7373566" cy="10923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We know that the code that created the resulted image is not as the lecturer asked for. After consulting with the lecturer – he asked us to write that notation down in the presentation and in the mail!</a:t>
            </a:r>
            <a:endParaRPr lang="he-IL" b="1" dirty="0">
              <a:solidFill>
                <a:srgbClr val="FFFF00"/>
              </a:solidFill>
            </a:endParaRPr>
          </a:p>
        </p:txBody>
      </p:sp>
      <p:pic>
        <p:nvPicPr>
          <p:cNvPr id="6" name="Picture 5" descr="A black and white circular pattern&#10;&#10;Description automatically generated">
            <a:extLst>
              <a:ext uri="{FF2B5EF4-FFF2-40B4-BE49-F238E27FC236}">
                <a16:creationId xmlns:a16="http://schemas.microsoft.com/office/drawing/2014/main" id="{90C2E0DC-A833-C32C-2457-3F6056B33D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962" y="2565670"/>
            <a:ext cx="5569205" cy="4176904"/>
          </a:xfrm>
          <a:prstGeom prst="rect">
            <a:avLst/>
          </a:prstGeom>
        </p:spPr>
      </p:pic>
      <p:sp>
        <p:nvSpPr>
          <p:cNvPr id="7" name="TextBox 6">
            <a:extLst>
              <a:ext uri="{FF2B5EF4-FFF2-40B4-BE49-F238E27FC236}">
                <a16:creationId xmlns:a16="http://schemas.microsoft.com/office/drawing/2014/main" id="{034D2502-9605-3999-195F-8FAE1FD722CD}"/>
              </a:ext>
            </a:extLst>
          </p:cNvPr>
          <p:cNvSpPr txBox="1"/>
          <p:nvPr/>
        </p:nvSpPr>
        <p:spPr>
          <a:xfrm>
            <a:off x="152369" y="438245"/>
            <a:ext cx="4530659"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sz="1800" dirty="0"/>
              <a:t>We can see that we have managed to create a TV image that is quite similar the original TV test image </a:t>
            </a:r>
            <a:endParaRPr lang="he-IL" dirty="0"/>
          </a:p>
        </p:txBody>
      </p:sp>
    </p:spTree>
    <p:extLst>
      <p:ext uri="{BB962C8B-B14F-4D97-AF65-F5344CB8AC3E}">
        <p14:creationId xmlns:p14="http://schemas.microsoft.com/office/powerpoint/2010/main" val="2551416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circular pattern&#10;&#10;Description automatically generated">
            <a:extLst>
              <a:ext uri="{FF2B5EF4-FFF2-40B4-BE49-F238E27FC236}">
                <a16:creationId xmlns:a16="http://schemas.microsoft.com/office/drawing/2014/main" id="{6C23B95A-93DF-EC1B-DF03-7B7566861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8116"/>
            <a:ext cx="5752290" cy="4314218"/>
          </a:xfrm>
          <a:prstGeom prst="rect">
            <a:avLst/>
          </a:prstGeom>
        </p:spPr>
      </p:pic>
      <p:sp>
        <p:nvSpPr>
          <p:cNvPr id="5" name="Title 1">
            <a:extLst>
              <a:ext uri="{FF2B5EF4-FFF2-40B4-BE49-F238E27FC236}">
                <a16:creationId xmlns:a16="http://schemas.microsoft.com/office/drawing/2014/main" id="{795A7D72-1E33-86F1-CADA-6C7AD1A26E65}"/>
              </a:ext>
            </a:extLst>
          </p:cNvPr>
          <p:cNvSpPr txBox="1">
            <a:spLocks/>
          </p:cNvSpPr>
          <p:nvPr/>
        </p:nvSpPr>
        <p:spPr>
          <a:xfrm>
            <a:off x="1266217" y="0"/>
            <a:ext cx="9659566" cy="78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13.2 Relevant Profiles – </a:t>
            </a:r>
            <a:r>
              <a:rPr lang="en-US" sz="2400" b="1" u="sng" dirty="0">
                <a:solidFill>
                  <a:srgbClr val="FF0000"/>
                </a:solidFill>
              </a:rPr>
              <a:t>part 1</a:t>
            </a:r>
            <a:br>
              <a:rPr lang="en-US" sz="2400" b="1" u="sng" dirty="0">
                <a:solidFill>
                  <a:srgbClr val="0070C0"/>
                </a:solidFill>
              </a:rPr>
            </a:br>
            <a:r>
              <a:rPr lang="en-US" sz="2400" b="1" u="sng" dirty="0">
                <a:solidFill>
                  <a:srgbClr val="0070C0"/>
                </a:solidFill>
              </a:rPr>
              <a:t>(to prove that image “grayImage13.bmp” was created as required)</a:t>
            </a:r>
            <a:endParaRPr lang="he-IL" sz="2400" b="1" u="sng" dirty="0">
              <a:solidFill>
                <a:srgbClr val="FF0000"/>
              </a:solidFill>
            </a:endParaRPr>
          </a:p>
        </p:txBody>
      </p:sp>
      <p:sp>
        <p:nvSpPr>
          <p:cNvPr id="6" name="Rectangle 5">
            <a:extLst>
              <a:ext uri="{FF2B5EF4-FFF2-40B4-BE49-F238E27FC236}">
                <a16:creationId xmlns:a16="http://schemas.microsoft.com/office/drawing/2014/main" id="{C78DF21E-BEB3-5B1A-A917-CE3F247095D7}"/>
              </a:ext>
            </a:extLst>
          </p:cNvPr>
          <p:cNvSpPr/>
          <p:nvPr/>
        </p:nvSpPr>
        <p:spPr>
          <a:xfrm>
            <a:off x="1266217" y="899007"/>
            <a:ext cx="2623975" cy="3256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New-grayImage13.bmp</a:t>
            </a:r>
            <a:endParaRPr lang="he-IL" dirty="0"/>
          </a:p>
        </p:txBody>
      </p:sp>
      <p:pic>
        <p:nvPicPr>
          <p:cNvPr id="8" name="Picture 7">
            <a:extLst>
              <a:ext uri="{FF2B5EF4-FFF2-40B4-BE49-F238E27FC236}">
                <a16:creationId xmlns:a16="http://schemas.microsoft.com/office/drawing/2014/main" id="{B9401C0E-7E5A-DDF5-93A4-54303777E970}"/>
              </a:ext>
            </a:extLst>
          </p:cNvPr>
          <p:cNvPicPr>
            <a:picLocks noChangeAspect="1"/>
          </p:cNvPicPr>
          <p:nvPr/>
        </p:nvPicPr>
        <p:blipFill>
          <a:blip r:embed="rId3"/>
          <a:stretch>
            <a:fillRect/>
          </a:stretch>
        </p:blipFill>
        <p:spPr>
          <a:xfrm>
            <a:off x="7682497" y="4760972"/>
            <a:ext cx="2076450" cy="2124075"/>
          </a:xfrm>
          <a:prstGeom prst="rect">
            <a:avLst/>
          </a:prstGeom>
        </p:spPr>
      </p:pic>
      <p:sp>
        <p:nvSpPr>
          <p:cNvPr id="15" name="Rectangle 14">
            <a:extLst>
              <a:ext uri="{FF2B5EF4-FFF2-40B4-BE49-F238E27FC236}">
                <a16:creationId xmlns:a16="http://schemas.microsoft.com/office/drawing/2014/main" id="{49803EAD-5096-C81B-9BE7-6930B6FF5929}"/>
              </a:ext>
            </a:extLst>
          </p:cNvPr>
          <p:cNvSpPr/>
          <p:nvPr/>
        </p:nvSpPr>
        <p:spPr>
          <a:xfrm>
            <a:off x="5889724" y="1034990"/>
            <a:ext cx="2153055" cy="379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(left and right)</a:t>
            </a:r>
            <a:endParaRPr lang="he-IL" dirty="0"/>
          </a:p>
        </p:txBody>
      </p:sp>
      <p:sp>
        <p:nvSpPr>
          <p:cNvPr id="16" name="Rectangle 15">
            <a:extLst>
              <a:ext uri="{FF2B5EF4-FFF2-40B4-BE49-F238E27FC236}">
                <a16:creationId xmlns:a16="http://schemas.microsoft.com/office/drawing/2014/main" id="{6BB74038-D1E0-BB73-BE98-521EF3E10C96}"/>
              </a:ext>
            </a:extLst>
          </p:cNvPr>
          <p:cNvSpPr/>
          <p:nvPr/>
        </p:nvSpPr>
        <p:spPr>
          <a:xfrm>
            <a:off x="9728078" y="4620933"/>
            <a:ext cx="2445635" cy="3891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(up and down)</a:t>
            </a:r>
            <a:endParaRPr lang="he-IL" dirty="0"/>
          </a:p>
        </p:txBody>
      </p:sp>
      <p:grpSp>
        <p:nvGrpSpPr>
          <p:cNvPr id="26" name="Group 25">
            <a:extLst>
              <a:ext uri="{FF2B5EF4-FFF2-40B4-BE49-F238E27FC236}">
                <a16:creationId xmlns:a16="http://schemas.microsoft.com/office/drawing/2014/main" id="{532B3CEC-D033-A31A-473D-243D3D92C035}"/>
              </a:ext>
            </a:extLst>
          </p:cNvPr>
          <p:cNvGrpSpPr/>
          <p:nvPr/>
        </p:nvGrpSpPr>
        <p:grpSpPr>
          <a:xfrm>
            <a:off x="5752290" y="5071549"/>
            <a:ext cx="5422161" cy="1605781"/>
            <a:chOff x="8166122" y="2644496"/>
            <a:chExt cx="5422161" cy="1605781"/>
          </a:xfrm>
        </p:grpSpPr>
        <p:cxnSp>
          <p:nvCxnSpPr>
            <p:cNvPr id="27" name="Straight Arrow Connector 26">
              <a:extLst>
                <a:ext uri="{FF2B5EF4-FFF2-40B4-BE49-F238E27FC236}">
                  <a16:creationId xmlns:a16="http://schemas.microsoft.com/office/drawing/2014/main" id="{CCB2FC57-BCFD-D143-8589-4D3C6D3A5BD3}"/>
                </a:ext>
              </a:extLst>
            </p:cNvPr>
            <p:cNvCxnSpPr>
              <a:cxnSpLocks/>
            </p:cNvCxnSpPr>
            <p:nvPr/>
          </p:nvCxnSpPr>
          <p:spPr>
            <a:xfrm flipH="1" flipV="1">
              <a:off x="11552209" y="3147144"/>
              <a:ext cx="1024647" cy="185794"/>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838D4E1E-642E-3CEF-A2D5-9ACADF9E3F60}"/>
                </a:ext>
              </a:extLst>
            </p:cNvPr>
            <p:cNvSpPr/>
            <p:nvPr/>
          </p:nvSpPr>
          <p:spPr>
            <a:xfrm>
              <a:off x="12563636" y="3147144"/>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29" name="Rectangle 28">
              <a:extLst>
                <a:ext uri="{FF2B5EF4-FFF2-40B4-BE49-F238E27FC236}">
                  <a16:creationId xmlns:a16="http://schemas.microsoft.com/office/drawing/2014/main" id="{65CAD236-30AA-E30D-83A4-226181B7814F}"/>
                </a:ext>
              </a:extLst>
            </p:cNvPr>
            <p:cNvSpPr/>
            <p:nvPr/>
          </p:nvSpPr>
          <p:spPr>
            <a:xfrm>
              <a:off x="8166122" y="392926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30" name="Straight Arrow Connector 29">
              <a:extLst>
                <a:ext uri="{FF2B5EF4-FFF2-40B4-BE49-F238E27FC236}">
                  <a16:creationId xmlns:a16="http://schemas.microsoft.com/office/drawing/2014/main" id="{A500A84E-69D5-1046-40D0-D40E591743D6}"/>
                </a:ext>
              </a:extLst>
            </p:cNvPr>
            <p:cNvCxnSpPr>
              <a:cxnSpLocks/>
              <a:stCxn id="29" idx="3"/>
            </p:cNvCxnSpPr>
            <p:nvPr/>
          </p:nvCxnSpPr>
          <p:spPr>
            <a:xfrm flipV="1">
              <a:off x="9497698" y="3984489"/>
              <a:ext cx="1135598" cy="10528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EF63EAA2-6819-FE4C-671D-ACB103E797CA}"/>
                </a:ext>
              </a:extLst>
            </p:cNvPr>
            <p:cNvSpPr/>
            <p:nvPr/>
          </p:nvSpPr>
          <p:spPr>
            <a:xfrm>
              <a:off x="10633296" y="3149417"/>
              <a:ext cx="366568"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AB0A41BB-7DCC-01D8-CCBA-C50AA8CE3C4E}"/>
                </a:ext>
              </a:extLst>
            </p:cNvPr>
            <p:cNvSpPr/>
            <p:nvPr/>
          </p:nvSpPr>
          <p:spPr>
            <a:xfrm>
              <a:off x="11034817" y="2644496"/>
              <a:ext cx="499104" cy="502648"/>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dirty="0"/>
            </a:p>
          </p:txBody>
        </p:sp>
      </p:grpSp>
      <p:pic>
        <p:nvPicPr>
          <p:cNvPr id="13" name="Picture 12">
            <a:extLst>
              <a:ext uri="{FF2B5EF4-FFF2-40B4-BE49-F238E27FC236}">
                <a16:creationId xmlns:a16="http://schemas.microsoft.com/office/drawing/2014/main" id="{44A42D41-A5E2-EFF5-0E86-D3DE664EC256}"/>
              </a:ext>
            </a:extLst>
          </p:cNvPr>
          <p:cNvPicPr>
            <a:picLocks noChangeAspect="1"/>
          </p:cNvPicPr>
          <p:nvPr/>
        </p:nvPicPr>
        <p:blipFill>
          <a:blip r:embed="rId4"/>
          <a:stretch>
            <a:fillRect/>
          </a:stretch>
        </p:blipFill>
        <p:spPr>
          <a:xfrm>
            <a:off x="5904689" y="1414370"/>
            <a:ext cx="6287311" cy="1718833"/>
          </a:xfrm>
          <a:prstGeom prst="rect">
            <a:avLst/>
          </a:prstGeom>
        </p:spPr>
      </p:pic>
      <p:pic>
        <p:nvPicPr>
          <p:cNvPr id="17" name="Picture 16">
            <a:extLst>
              <a:ext uri="{FF2B5EF4-FFF2-40B4-BE49-F238E27FC236}">
                <a16:creationId xmlns:a16="http://schemas.microsoft.com/office/drawing/2014/main" id="{A67940D3-D36D-0A10-0EE8-31403DBD3E22}"/>
              </a:ext>
            </a:extLst>
          </p:cNvPr>
          <p:cNvPicPr>
            <a:picLocks noChangeAspect="1"/>
          </p:cNvPicPr>
          <p:nvPr/>
        </p:nvPicPr>
        <p:blipFill>
          <a:blip r:embed="rId5"/>
          <a:stretch>
            <a:fillRect/>
          </a:stretch>
        </p:blipFill>
        <p:spPr>
          <a:xfrm>
            <a:off x="8206959" y="3165449"/>
            <a:ext cx="3966754" cy="1432590"/>
          </a:xfrm>
          <a:prstGeom prst="rect">
            <a:avLst/>
          </a:prstGeom>
        </p:spPr>
      </p:pic>
      <p:sp>
        <p:nvSpPr>
          <p:cNvPr id="18" name="Rectangle 17">
            <a:extLst>
              <a:ext uri="{FF2B5EF4-FFF2-40B4-BE49-F238E27FC236}">
                <a16:creationId xmlns:a16="http://schemas.microsoft.com/office/drawing/2014/main" id="{6879BC66-4FEE-DA91-01DE-934922FD827D}"/>
              </a:ext>
            </a:extLst>
          </p:cNvPr>
          <p:cNvSpPr/>
          <p:nvPr/>
        </p:nvSpPr>
        <p:spPr>
          <a:xfrm>
            <a:off x="-1" y="5654873"/>
            <a:ext cx="5615591" cy="1130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Notation: I tried to analyze also the original given BMP image but the BMP viewer did not work (showed very wired results) for it also when the lecturer tried to use. So we present only the profile of the created image</a:t>
            </a:r>
            <a:endParaRPr lang="he-IL" dirty="0"/>
          </a:p>
        </p:txBody>
      </p:sp>
      <p:sp>
        <p:nvSpPr>
          <p:cNvPr id="2" name="Slide Number Placeholder 5">
            <a:extLst>
              <a:ext uri="{FF2B5EF4-FFF2-40B4-BE49-F238E27FC236}">
                <a16:creationId xmlns:a16="http://schemas.microsoft.com/office/drawing/2014/main" id="{BC38EFEF-0058-129A-551F-6FAA1F0936C2}"/>
              </a:ext>
            </a:extLst>
          </p:cNvPr>
          <p:cNvSpPr>
            <a:spLocks noGrp="1"/>
          </p:cNvSpPr>
          <p:nvPr>
            <p:ph type="sldNum" sz="quarter" idx="12"/>
          </p:nvPr>
        </p:nvSpPr>
        <p:spPr>
          <a:xfrm>
            <a:off x="11692647" y="6492875"/>
            <a:ext cx="499353" cy="365125"/>
          </a:xfrm>
        </p:spPr>
        <p:txBody>
          <a:bodyPr/>
          <a:lstStyle/>
          <a:p>
            <a:fld id="{1E5BF412-EFCF-4C51-A2DF-B419076696E3}" type="slidenum">
              <a:rPr lang="he-IL" sz="1600" smtClean="0"/>
              <a:t>3</a:t>
            </a:fld>
            <a:endParaRPr lang="he-IL" sz="1600" dirty="0"/>
          </a:p>
        </p:txBody>
      </p:sp>
    </p:spTree>
    <p:extLst>
      <p:ext uri="{BB962C8B-B14F-4D97-AF65-F5344CB8AC3E}">
        <p14:creationId xmlns:p14="http://schemas.microsoft.com/office/powerpoint/2010/main" val="419811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E98763F-5E38-8046-D85A-641CF3D925B1}"/>
              </a:ext>
            </a:extLst>
          </p:cNvPr>
          <p:cNvSpPr txBox="1"/>
          <p:nvPr/>
        </p:nvSpPr>
        <p:spPr>
          <a:xfrm>
            <a:off x="0" y="1056088"/>
            <a:ext cx="6305598"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row and column profiles reveal symmetrical patterns, indicating that the original image has symmetrical features. </a:t>
            </a:r>
            <a:r>
              <a:rPr lang="en-US" b="1" dirty="0">
                <a:solidFill>
                  <a:srgbClr val="FFFF00"/>
                </a:solidFill>
              </a:rPr>
              <a:t>This is consistent with the radial pattern in the original image, where similar intensity variations occur at equidistant points from the center.</a:t>
            </a:r>
            <a:endParaRPr lang="he-IL" b="1" dirty="0">
              <a:solidFill>
                <a:srgbClr val="FFFF00"/>
              </a:solidFill>
            </a:endParaRPr>
          </a:p>
        </p:txBody>
      </p:sp>
      <p:pic>
        <p:nvPicPr>
          <p:cNvPr id="6" name="Picture 5">
            <a:extLst>
              <a:ext uri="{FF2B5EF4-FFF2-40B4-BE49-F238E27FC236}">
                <a16:creationId xmlns:a16="http://schemas.microsoft.com/office/drawing/2014/main" id="{351BFC7A-D852-4C9E-E70E-55EBA1B82CAE}"/>
              </a:ext>
            </a:extLst>
          </p:cNvPr>
          <p:cNvPicPr>
            <a:picLocks noChangeAspect="1"/>
          </p:cNvPicPr>
          <p:nvPr/>
        </p:nvPicPr>
        <p:blipFill>
          <a:blip r:embed="rId2"/>
          <a:stretch>
            <a:fillRect/>
          </a:stretch>
        </p:blipFill>
        <p:spPr>
          <a:xfrm>
            <a:off x="18287" y="4358632"/>
            <a:ext cx="6287311" cy="1718833"/>
          </a:xfrm>
          <a:prstGeom prst="rect">
            <a:avLst/>
          </a:prstGeom>
        </p:spPr>
      </p:pic>
      <p:pic>
        <p:nvPicPr>
          <p:cNvPr id="7" name="Picture 6">
            <a:extLst>
              <a:ext uri="{FF2B5EF4-FFF2-40B4-BE49-F238E27FC236}">
                <a16:creationId xmlns:a16="http://schemas.microsoft.com/office/drawing/2014/main" id="{D04B0525-02DB-42EF-6E5D-4FBCD2A37F30}"/>
              </a:ext>
            </a:extLst>
          </p:cNvPr>
          <p:cNvPicPr>
            <a:picLocks noChangeAspect="1"/>
          </p:cNvPicPr>
          <p:nvPr/>
        </p:nvPicPr>
        <p:blipFill>
          <a:blip r:embed="rId3"/>
          <a:stretch>
            <a:fillRect/>
          </a:stretch>
        </p:blipFill>
        <p:spPr>
          <a:xfrm>
            <a:off x="6883998" y="4274076"/>
            <a:ext cx="4993474" cy="1803389"/>
          </a:xfrm>
          <a:prstGeom prst="rect">
            <a:avLst/>
          </a:prstGeom>
        </p:spPr>
      </p:pic>
      <p:sp>
        <p:nvSpPr>
          <p:cNvPr id="8" name="Title 1">
            <a:extLst>
              <a:ext uri="{FF2B5EF4-FFF2-40B4-BE49-F238E27FC236}">
                <a16:creationId xmlns:a16="http://schemas.microsoft.com/office/drawing/2014/main" id="{8293E6BA-9E0E-2DDF-BE67-951253E87A4D}"/>
              </a:ext>
            </a:extLst>
          </p:cNvPr>
          <p:cNvSpPr txBox="1">
            <a:spLocks/>
          </p:cNvSpPr>
          <p:nvPr/>
        </p:nvSpPr>
        <p:spPr>
          <a:xfrm>
            <a:off x="1266217" y="0"/>
            <a:ext cx="9659566" cy="7879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13.2 Relevant Profiles – </a:t>
            </a:r>
            <a:r>
              <a:rPr lang="en-US" sz="2400" b="1" u="sng" dirty="0">
                <a:solidFill>
                  <a:srgbClr val="FF0000"/>
                </a:solidFill>
              </a:rPr>
              <a:t>part 2 – conclusions </a:t>
            </a:r>
            <a:br>
              <a:rPr lang="en-US" sz="2400" b="1" u="sng" dirty="0">
                <a:solidFill>
                  <a:srgbClr val="0070C0"/>
                </a:solidFill>
              </a:rPr>
            </a:br>
            <a:r>
              <a:rPr lang="en-US" sz="2400" b="1" u="sng" dirty="0">
                <a:solidFill>
                  <a:srgbClr val="0070C0"/>
                </a:solidFill>
              </a:rPr>
              <a:t>(to prove that image “grayImage13.bmp” was created as required)</a:t>
            </a:r>
            <a:endParaRPr lang="he-IL" sz="2400" b="1" u="sng" dirty="0">
              <a:solidFill>
                <a:srgbClr val="FF0000"/>
              </a:solidFill>
            </a:endParaRPr>
          </a:p>
        </p:txBody>
      </p:sp>
      <p:sp>
        <p:nvSpPr>
          <p:cNvPr id="10" name="TextBox 9">
            <a:extLst>
              <a:ext uri="{FF2B5EF4-FFF2-40B4-BE49-F238E27FC236}">
                <a16:creationId xmlns:a16="http://schemas.microsoft.com/office/drawing/2014/main" id="{73CB5901-ABEA-C5C1-30CC-84721F593AC1}"/>
              </a:ext>
            </a:extLst>
          </p:cNvPr>
          <p:cNvSpPr txBox="1"/>
          <p:nvPr/>
        </p:nvSpPr>
        <p:spPr>
          <a:xfrm>
            <a:off x="6770451" y="1046998"/>
            <a:ext cx="5107021" cy="1754326"/>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sharp transitions and periodic oscillations in the profiles suggest a central point with radially distributed patterns. In the original image, this is the center of the concentric circles and lines, where the intensity changes rapidly as you move away from the center.</a:t>
            </a:r>
            <a:endParaRPr lang="he-IL" dirty="0"/>
          </a:p>
        </p:txBody>
      </p:sp>
      <p:sp>
        <p:nvSpPr>
          <p:cNvPr id="12" name="TextBox 11">
            <a:extLst>
              <a:ext uri="{FF2B5EF4-FFF2-40B4-BE49-F238E27FC236}">
                <a16:creationId xmlns:a16="http://schemas.microsoft.com/office/drawing/2014/main" id="{92F6EC45-0820-4AD4-91DF-1008C6A23289}"/>
              </a:ext>
            </a:extLst>
          </p:cNvPr>
          <p:cNvSpPr txBox="1"/>
          <p:nvPr/>
        </p:nvSpPr>
        <p:spPr>
          <a:xfrm>
            <a:off x="157718" y="2967335"/>
            <a:ext cx="614788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distinct steps or plateaus in the profiles indicate the presence of rectangular blocks in the image. These blocks are visible in the corners and edges of the original image</a:t>
            </a:r>
            <a:endParaRPr lang="he-IL" dirty="0"/>
          </a:p>
        </p:txBody>
      </p:sp>
    </p:spTree>
    <p:extLst>
      <p:ext uri="{BB962C8B-B14F-4D97-AF65-F5344CB8AC3E}">
        <p14:creationId xmlns:p14="http://schemas.microsoft.com/office/powerpoint/2010/main" val="17445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382B53C-8691-A7B1-577A-D98DC0DB3143}"/>
              </a:ext>
            </a:extLst>
          </p:cNvPr>
          <p:cNvPicPr>
            <a:picLocks noChangeAspect="1"/>
          </p:cNvPicPr>
          <p:nvPr/>
        </p:nvPicPr>
        <p:blipFill>
          <a:blip r:embed="rId2"/>
          <a:stretch>
            <a:fillRect/>
          </a:stretch>
        </p:blipFill>
        <p:spPr>
          <a:xfrm>
            <a:off x="0" y="494488"/>
            <a:ext cx="8667750" cy="6248400"/>
          </a:xfrm>
          <a:prstGeom prst="rect">
            <a:avLst/>
          </a:prstGeom>
        </p:spPr>
      </p:pic>
      <p:sp>
        <p:nvSpPr>
          <p:cNvPr id="8" name="Title 1">
            <a:extLst>
              <a:ext uri="{FF2B5EF4-FFF2-40B4-BE49-F238E27FC236}">
                <a16:creationId xmlns:a16="http://schemas.microsoft.com/office/drawing/2014/main" id="{5200B2E8-2701-0889-91E8-D24222C8E4BF}"/>
              </a:ext>
            </a:extLst>
          </p:cNvPr>
          <p:cNvSpPr txBox="1">
            <a:spLocks/>
          </p:cNvSpPr>
          <p:nvPr/>
        </p:nvSpPr>
        <p:spPr>
          <a:xfrm>
            <a:off x="2468945" y="-10844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1</a:t>
            </a:r>
            <a:endParaRPr lang="he-IL" sz="2400" b="1" u="sng" dirty="0">
              <a:solidFill>
                <a:srgbClr val="FF0000"/>
              </a:solidFill>
            </a:endParaRPr>
          </a:p>
        </p:txBody>
      </p:sp>
      <p:sp>
        <p:nvSpPr>
          <p:cNvPr id="9" name="Slide Number Placeholder 5">
            <a:extLst>
              <a:ext uri="{FF2B5EF4-FFF2-40B4-BE49-F238E27FC236}">
                <a16:creationId xmlns:a16="http://schemas.microsoft.com/office/drawing/2014/main" id="{CCB03736-6DE0-8D95-3735-99EDC8A8911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5</a:t>
            </a:fld>
            <a:endParaRPr lang="he-IL" sz="1600" dirty="0"/>
          </a:p>
        </p:txBody>
      </p:sp>
      <p:sp>
        <p:nvSpPr>
          <p:cNvPr id="2" name="Rectangle 1">
            <a:extLst>
              <a:ext uri="{FF2B5EF4-FFF2-40B4-BE49-F238E27FC236}">
                <a16:creationId xmlns:a16="http://schemas.microsoft.com/office/drawing/2014/main" id="{7E779EDA-8906-B78C-7641-81DDAC5D582E}"/>
              </a:ext>
            </a:extLst>
          </p:cNvPr>
          <p:cNvSpPr/>
          <p:nvPr/>
        </p:nvSpPr>
        <p:spPr>
          <a:xfrm>
            <a:off x="8404698" y="1605063"/>
            <a:ext cx="3686784" cy="2013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In the </a:t>
            </a:r>
            <a:r>
              <a:rPr lang="en-US" b="1" dirty="0"/>
              <a:t>CreateTVtestImage</a:t>
            </a:r>
            <a:r>
              <a:rPr lang="en-US" dirty="0"/>
              <a:t> function – there are 3 major components to be created:</a:t>
            </a:r>
          </a:p>
          <a:p>
            <a:pPr marL="342900" indent="-342900">
              <a:buAutoNum type="arabicParenR"/>
            </a:pPr>
            <a:r>
              <a:rPr lang="en-US" dirty="0"/>
              <a:t>Initialization</a:t>
            </a:r>
          </a:p>
          <a:p>
            <a:pPr marL="342900" indent="-342900">
              <a:buAutoNum type="arabicParenR"/>
            </a:pPr>
            <a:r>
              <a:rPr lang="en-US" dirty="0"/>
              <a:t>Central Circular Pattern</a:t>
            </a:r>
          </a:p>
          <a:p>
            <a:pPr marL="342900" indent="-342900">
              <a:buAutoNum type="arabicParenR"/>
            </a:pPr>
            <a:r>
              <a:rPr lang="en-US" dirty="0"/>
              <a:t>Grayscale Blocks</a:t>
            </a:r>
          </a:p>
        </p:txBody>
      </p:sp>
      <p:sp>
        <p:nvSpPr>
          <p:cNvPr id="3" name="Arrow: Down 2">
            <a:extLst>
              <a:ext uri="{FF2B5EF4-FFF2-40B4-BE49-F238E27FC236}">
                <a16:creationId xmlns:a16="http://schemas.microsoft.com/office/drawing/2014/main" id="{74E8AEE0-B0F0-2E61-464C-D25D3F7B59B4}"/>
              </a:ext>
            </a:extLst>
          </p:cNvPr>
          <p:cNvSpPr/>
          <p:nvPr/>
        </p:nvSpPr>
        <p:spPr>
          <a:xfrm>
            <a:off x="10155677" y="3618688"/>
            <a:ext cx="437744" cy="95331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Rectangle 3">
            <a:extLst>
              <a:ext uri="{FF2B5EF4-FFF2-40B4-BE49-F238E27FC236}">
                <a16:creationId xmlns:a16="http://schemas.microsoft.com/office/drawing/2014/main" id="{A6B13DDD-B8A8-4243-06F7-3220F007D64C}"/>
              </a:ext>
            </a:extLst>
          </p:cNvPr>
          <p:cNvSpPr/>
          <p:nvPr/>
        </p:nvSpPr>
        <p:spPr>
          <a:xfrm>
            <a:off x="8993221" y="4588854"/>
            <a:ext cx="2762656" cy="9533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Each will be explained deeper after the presentation of the code</a:t>
            </a:r>
            <a:endParaRPr lang="he-IL" dirty="0"/>
          </a:p>
        </p:txBody>
      </p:sp>
    </p:spTree>
    <p:extLst>
      <p:ext uri="{BB962C8B-B14F-4D97-AF65-F5344CB8AC3E}">
        <p14:creationId xmlns:p14="http://schemas.microsoft.com/office/powerpoint/2010/main" val="350421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2672215-714F-B1DB-84BA-15A96BCE987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6</a:t>
            </a:fld>
            <a:endParaRPr lang="he-IL" sz="1600" dirty="0"/>
          </a:p>
        </p:txBody>
      </p:sp>
      <p:sp>
        <p:nvSpPr>
          <p:cNvPr id="6" name="Title 1">
            <a:extLst>
              <a:ext uri="{FF2B5EF4-FFF2-40B4-BE49-F238E27FC236}">
                <a16:creationId xmlns:a16="http://schemas.microsoft.com/office/drawing/2014/main" id="{F378FAEC-5394-E09F-D7AA-583A36DEB0D2}"/>
              </a:ext>
            </a:extLst>
          </p:cNvPr>
          <p:cNvSpPr txBox="1">
            <a:spLocks/>
          </p:cNvSpPr>
          <p:nvPr/>
        </p:nvSpPr>
        <p:spPr>
          <a:xfrm>
            <a:off x="2468945" y="-10844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2</a:t>
            </a:r>
            <a:endParaRPr lang="he-IL" sz="2400" b="1" u="sng" dirty="0">
              <a:solidFill>
                <a:srgbClr val="FF0000"/>
              </a:solidFill>
            </a:endParaRPr>
          </a:p>
        </p:txBody>
      </p:sp>
      <p:pic>
        <p:nvPicPr>
          <p:cNvPr id="12" name="Picture 11">
            <a:extLst>
              <a:ext uri="{FF2B5EF4-FFF2-40B4-BE49-F238E27FC236}">
                <a16:creationId xmlns:a16="http://schemas.microsoft.com/office/drawing/2014/main" id="{400C4170-7CB2-C19F-D7F0-C982A4A0935D}"/>
              </a:ext>
            </a:extLst>
          </p:cNvPr>
          <p:cNvPicPr>
            <a:picLocks noChangeAspect="1"/>
          </p:cNvPicPr>
          <p:nvPr/>
        </p:nvPicPr>
        <p:blipFill>
          <a:blip r:embed="rId2"/>
          <a:stretch>
            <a:fillRect/>
          </a:stretch>
        </p:blipFill>
        <p:spPr>
          <a:xfrm>
            <a:off x="0" y="428625"/>
            <a:ext cx="12134850" cy="6000750"/>
          </a:xfrm>
          <a:prstGeom prst="rect">
            <a:avLst/>
          </a:prstGeom>
        </p:spPr>
      </p:pic>
    </p:spTree>
    <p:extLst>
      <p:ext uri="{BB962C8B-B14F-4D97-AF65-F5344CB8AC3E}">
        <p14:creationId xmlns:p14="http://schemas.microsoft.com/office/powerpoint/2010/main" val="3919694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92672215-714F-B1DB-84BA-15A96BCE987B}"/>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7</a:t>
            </a:fld>
            <a:endParaRPr lang="he-IL" sz="1600" dirty="0"/>
          </a:p>
        </p:txBody>
      </p:sp>
      <p:sp>
        <p:nvSpPr>
          <p:cNvPr id="6" name="Title 1">
            <a:extLst>
              <a:ext uri="{FF2B5EF4-FFF2-40B4-BE49-F238E27FC236}">
                <a16:creationId xmlns:a16="http://schemas.microsoft.com/office/drawing/2014/main" id="{F378FAEC-5394-E09F-D7AA-583A36DEB0D2}"/>
              </a:ext>
            </a:extLst>
          </p:cNvPr>
          <p:cNvSpPr txBox="1">
            <a:spLocks/>
          </p:cNvSpPr>
          <p:nvPr/>
        </p:nvSpPr>
        <p:spPr>
          <a:xfrm>
            <a:off x="2468945" y="-10844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3</a:t>
            </a:r>
            <a:endParaRPr lang="he-IL" sz="2400" b="1" u="sng" dirty="0">
              <a:solidFill>
                <a:srgbClr val="FF0000"/>
              </a:solidFill>
            </a:endParaRPr>
          </a:p>
        </p:txBody>
      </p:sp>
      <p:pic>
        <p:nvPicPr>
          <p:cNvPr id="9" name="Picture 8">
            <a:extLst>
              <a:ext uri="{FF2B5EF4-FFF2-40B4-BE49-F238E27FC236}">
                <a16:creationId xmlns:a16="http://schemas.microsoft.com/office/drawing/2014/main" id="{049D8125-F2BA-5E9A-DA00-BEFAAEC353D8}"/>
              </a:ext>
            </a:extLst>
          </p:cNvPr>
          <p:cNvPicPr>
            <a:picLocks noChangeAspect="1"/>
          </p:cNvPicPr>
          <p:nvPr/>
        </p:nvPicPr>
        <p:blipFill>
          <a:blip r:embed="rId2"/>
          <a:stretch>
            <a:fillRect/>
          </a:stretch>
        </p:blipFill>
        <p:spPr>
          <a:xfrm>
            <a:off x="0" y="811955"/>
            <a:ext cx="8829675" cy="5000625"/>
          </a:xfrm>
          <a:prstGeom prst="rect">
            <a:avLst/>
          </a:prstGeom>
        </p:spPr>
      </p:pic>
    </p:spTree>
    <p:extLst>
      <p:ext uri="{BB962C8B-B14F-4D97-AF65-F5344CB8AC3E}">
        <p14:creationId xmlns:p14="http://schemas.microsoft.com/office/powerpoint/2010/main" val="275178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ECD79BE-B247-BBA3-39B3-F645E1A16177}"/>
              </a:ext>
            </a:extLst>
          </p:cNvPr>
          <p:cNvSpPr txBox="1">
            <a:spLocks/>
          </p:cNvSpPr>
          <p:nvPr/>
        </p:nvSpPr>
        <p:spPr>
          <a:xfrm>
            <a:off x="2468945" y="-10844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4</a:t>
            </a:r>
            <a:endParaRPr lang="he-IL" sz="2400" b="1" u="sng" dirty="0">
              <a:solidFill>
                <a:srgbClr val="FF0000"/>
              </a:solidFill>
            </a:endParaRPr>
          </a:p>
        </p:txBody>
      </p:sp>
      <p:sp>
        <p:nvSpPr>
          <p:cNvPr id="5" name="Slide Number Placeholder 5">
            <a:extLst>
              <a:ext uri="{FF2B5EF4-FFF2-40B4-BE49-F238E27FC236}">
                <a16:creationId xmlns:a16="http://schemas.microsoft.com/office/drawing/2014/main" id="{7E6D4D46-8EF0-60D5-FAA8-994158B4EEA7}"/>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8</a:t>
            </a:fld>
            <a:endParaRPr lang="he-IL" sz="1600" dirty="0"/>
          </a:p>
        </p:txBody>
      </p:sp>
      <p:pic>
        <p:nvPicPr>
          <p:cNvPr id="9" name="Picture 8">
            <a:extLst>
              <a:ext uri="{FF2B5EF4-FFF2-40B4-BE49-F238E27FC236}">
                <a16:creationId xmlns:a16="http://schemas.microsoft.com/office/drawing/2014/main" id="{67CBE4CF-98E9-4E5E-FE8E-E6FA7158C6D8}"/>
              </a:ext>
            </a:extLst>
          </p:cNvPr>
          <p:cNvPicPr>
            <a:picLocks noChangeAspect="1"/>
          </p:cNvPicPr>
          <p:nvPr/>
        </p:nvPicPr>
        <p:blipFill>
          <a:blip r:embed="rId2"/>
          <a:stretch>
            <a:fillRect/>
          </a:stretch>
        </p:blipFill>
        <p:spPr>
          <a:xfrm>
            <a:off x="0" y="1237845"/>
            <a:ext cx="8753475" cy="3429000"/>
          </a:xfrm>
          <a:prstGeom prst="rect">
            <a:avLst/>
          </a:prstGeom>
        </p:spPr>
      </p:pic>
    </p:spTree>
    <p:extLst>
      <p:ext uri="{BB962C8B-B14F-4D97-AF65-F5344CB8AC3E}">
        <p14:creationId xmlns:p14="http://schemas.microsoft.com/office/powerpoint/2010/main" val="3916410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DB4D7B-A108-6966-33B8-EF7B5C9209BD}"/>
              </a:ext>
            </a:extLst>
          </p:cNvPr>
          <p:cNvSpPr txBox="1"/>
          <p:nvPr/>
        </p:nvSpPr>
        <p:spPr>
          <a:xfrm>
            <a:off x="1412942" y="1455271"/>
            <a:ext cx="9987876"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function starts by calling </a:t>
            </a:r>
            <a:r>
              <a:rPr lang="en-US" b="1" dirty="0"/>
              <a:t>InitializeImage(img, 128) </a:t>
            </a:r>
            <a:r>
              <a:rPr lang="en-US" dirty="0"/>
              <a:t>to set all pixels to a </a:t>
            </a:r>
            <a:r>
              <a:rPr lang="en-US" u="sng" dirty="0"/>
              <a:t>medium</a:t>
            </a:r>
            <a:r>
              <a:rPr lang="en-US" dirty="0"/>
              <a:t> gray value (128).</a:t>
            </a:r>
            <a:endParaRPr lang="he-IL" dirty="0"/>
          </a:p>
        </p:txBody>
      </p:sp>
      <p:sp>
        <p:nvSpPr>
          <p:cNvPr id="7" name="TextBox 6">
            <a:extLst>
              <a:ext uri="{FF2B5EF4-FFF2-40B4-BE49-F238E27FC236}">
                <a16:creationId xmlns:a16="http://schemas.microsoft.com/office/drawing/2014/main" id="{38153674-663A-A04C-6B08-8200F4081651}"/>
              </a:ext>
            </a:extLst>
          </p:cNvPr>
          <p:cNvSpPr txBox="1"/>
          <p:nvPr/>
        </p:nvSpPr>
        <p:spPr>
          <a:xfrm>
            <a:off x="1412942" y="2021787"/>
            <a:ext cx="842172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CreateTVtestImage function initializes an image with a gray background.</a:t>
            </a:r>
            <a:endParaRPr lang="he-IL" dirty="0"/>
          </a:p>
        </p:txBody>
      </p:sp>
      <p:sp>
        <p:nvSpPr>
          <p:cNvPr id="9" name="TextBox 8">
            <a:extLst>
              <a:ext uri="{FF2B5EF4-FFF2-40B4-BE49-F238E27FC236}">
                <a16:creationId xmlns:a16="http://schemas.microsoft.com/office/drawing/2014/main" id="{CE268A64-DCD0-A330-1C60-6E90BF60D781}"/>
              </a:ext>
            </a:extLst>
          </p:cNvPr>
          <p:cNvSpPr txBox="1"/>
          <p:nvPr/>
        </p:nvSpPr>
        <p:spPr>
          <a:xfrm>
            <a:off x="1412942" y="3680413"/>
            <a:ext cx="9987876"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center of the image is calculated, and a circular pattern is drawn using a sine function to create a smooth transition of colors.</a:t>
            </a:r>
            <a:endParaRPr lang="he-IL" dirty="0"/>
          </a:p>
        </p:txBody>
      </p:sp>
      <p:sp>
        <p:nvSpPr>
          <p:cNvPr id="11" name="TextBox 10">
            <a:extLst>
              <a:ext uri="{FF2B5EF4-FFF2-40B4-BE49-F238E27FC236}">
                <a16:creationId xmlns:a16="http://schemas.microsoft.com/office/drawing/2014/main" id="{94E0B8B3-DB8C-EEFE-D9AD-F3578E265A16}"/>
              </a:ext>
            </a:extLst>
          </p:cNvPr>
          <p:cNvSpPr txBox="1"/>
          <p:nvPr/>
        </p:nvSpPr>
        <p:spPr>
          <a:xfrm>
            <a:off x="1412942" y="4498249"/>
            <a:ext cx="10075424"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A loop runs through angles from 0 to 360 degrees in small increments (0.05 degrees).</a:t>
            </a:r>
            <a:endParaRPr lang="he-IL" dirty="0"/>
          </a:p>
        </p:txBody>
      </p:sp>
      <p:sp>
        <p:nvSpPr>
          <p:cNvPr id="13" name="TextBox 12">
            <a:extLst>
              <a:ext uri="{FF2B5EF4-FFF2-40B4-BE49-F238E27FC236}">
                <a16:creationId xmlns:a16="http://schemas.microsoft.com/office/drawing/2014/main" id="{995CD10E-369E-6C4A-A5BB-9AF98D9A3F68}"/>
              </a:ext>
            </a:extLst>
          </p:cNvPr>
          <p:cNvSpPr txBox="1"/>
          <p:nvPr/>
        </p:nvSpPr>
        <p:spPr>
          <a:xfrm>
            <a:off x="1412942" y="5039086"/>
            <a:ext cx="10075424"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For each angle, the sine function is used to determine the color intensity.</a:t>
            </a:r>
            <a:endParaRPr lang="he-IL" dirty="0"/>
          </a:p>
        </p:txBody>
      </p:sp>
      <p:sp>
        <p:nvSpPr>
          <p:cNvPr id="15" name="TextBox 14">
            <a:extLst>
              <a:ext uri="{FF2B5EF4-FFF2-40B4-BE49-F238E27FC236}">
                <a16:creationId xmlns:a16="http://schemas.microsoft.com/office/drawing/2014/main" id="{21169D79-1C3D-8504-73F2-B28A485AD1D6}"/>
              </a:ext>
            </a:extLst>
          </p:cNvPr>
          <p:cNvSpPr txBox="1"/>
          <p:nvPr/>
        </p:nvSpPr>
        <p:spPr>
          <a:xfrm>
            <a:off x="1412942" y="5605602"/>
            <a:ext cx="10075424"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Two nested loops draw circles: one for the full radius and one for a smaller radius (1/8th of the full radius) to create alternating black and white segments.</a:t>
            </a:r>
            <a:endParaRPr lang="he-IL" dirty="0"/>
          </a:p>
        </p:txBody>
      </p:sp>
      <p:sp>
        <p:nvSpPr>
          <p:cNvPr id="17" name="TextBox 16">
            <a:extLst>
              <a:ext uri="{FF2B5EF4-FFF2-40B4-BE49-F238E27FC236}">
                <a16:creationId xmlns:a16="http://schemas.microsoft.com/office/drawing/2014/main" id="{50FCE05C-9996-A3DA-90D2-0B3A023E7F40}"/>
              </a:ext>
            </a:extLst>
          </p:cNvPr>
          <p:cNvSpPr txBox="1"/>
          <p:nvPr/>
        </p:nvSpPr>
        <p:spPr>
          <a:xfrm>
            <a:off x="1023835" y="3113897"/>
            <a:ext cx="292559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Central Circular Pattern</a:t>
            </a:r>
            <a:r>
              <a:rPr lang="en-US" dirty="0"/>
              <a:t>:</a:t>
            </a:r>
          </a:p>
        </p:txBody>
      </p:sp>
      <p:sp>
        <p:nvSpPr>
          <p:cNvPr id="19" name="TextBox 18">
            <a:extLst>
              <a:ext uri="{FF2B5EF4-FFF2-40B4-BE49-F238E27FC236}">
                <a16:creationId xmlns:a16="http://schemas.microsoft.com/office/drawing/2014/main" id="{9AFF987F-4EB1-9227-0A6F-4A9648224782}"/>
              </a:ext>
            </a:extLst>
          </p:cNvPr>
          <p:cNvSpPr txBox="1"/>
          <p:nvPr/>
        </p:nvSpPr>
        <p:spPr>
          <a:xfrm>
            <a:off x="1023835" y="888755"/>
            <a:ext cx="1690182"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Initialization:</a:t>
            </a:r>
          </a:p>
        </p:txBody>
      </p:sp>
      <p:pic>
        <p:nvPicPr>
          <p:cNvPr id="21" name="Graphic 20" descr="Badge 1 outline">
            <a:extLst>
              <a:ext uri="{FF2B5EF4-FFF2-40B4-BE49-F238E27FC236}">
                <a16:creationId xmlns:a16="http://schemas.microsoft.com/office/drawing/2014/main" id="{CC02C030-7414-F416-282E-63F6B9AB82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520" y="1367508"/>
            <a:ext cx="596630" cy="596630"/>
          </a:xfrm>
          <a:prstGeom prst="rect">
            <a:avLst/>
          </a:prstGeom>
        </p:spPr>
      </p:pic>
      <p:pic>
        <p:nvPicPr>
          <p:cNvPr id="23" name="Graphic 22" descr="Badge outline">
            <a:extLst>
              <a:ext uri="{FF2B5EF4-FFF2-40B4-BE49-F238E27FC236}">
                <a16:creationId xmlns:a16="http://schemas.microsoft.com/office/drawing/2014/main" id="{4BFF3D5A-293B-8868-7AB3-19D4CF8390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520" y="1913472"/>
            <a:ext cx="596630" cy="596630"/>
          </a:xfrm>
          <a:prstGeom prst="rect">
            <a:avLst/>
          </a:prstGeom>
        </p:spPr>
      </p:pic>
      <p:pic>
        <p:nvPicPr>
          <p:cNvPr id="24" name="Graphic 23" descr="Badge 1 outline">
            <a:extLst>
              <a:ext uri="{FF2B5EF4-FFF2-40B4-BE49-F238E27FC236}">
                <a16:creationId xmlns:a16="http://schemas.microsoft.com/office/drawing/2014/main" id="{C7A815B1-CFB4-97CC-BF2F-B22E7C24D1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5520" y="3748931"/>
            <a:ext cx="596630" cy="596630"/>
          </a:xfrm>
          <a:prstGeom prst="rect">
            <a:avLst/>
          </a:prstGeom>
        </p:spPr>
      </p:pic>
      <p:pic>
        <p:nvPicPr>
          <p:cNvPr id="25" name="Graphic 24" descr="Badge outline">
            <a:extLst>
              <a:ext uri="{FF2B5EF4-FFF2-40B4-BE49-F238E27FC236}">
                <a16:creationId xmlns:a16="http://schemas.microsoft.com/office/drawing/2014/main" id="{8837B484-D2B1-6B37-0645-1EB9FD45E7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5520" y="4398011"/>
            <a:ext cx="596630" cy="596630"/>
          </a:xfrm>
          <a:prstGeom prst="rect">
            <a:avLst/>
          </a:prstGeom>
        </p:spPr>
      </p:pic>
      <p:pic>
        <p:nvPicPr>
          <p:cNvPr id="27" name="Graphic 26" descr="Badge 3 outline">
            <a:extLst>
              <a:ext uri="{FF2B5EF4-FFF2-40B4-BE49-F238E27FC236}">
                <a16:creationId xmlns:a16="http://schemas.microsoft.com/office/drawing/2014/main" id="{05FF4CF4-844C-A4AB-7A98-DD2704645A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520" y="4994641"/>
            <a:ext cx="596630" cy="596630"/>
          </a:xfrm>
          <a:prstGeom prst="rect">
            <a:avLst/>
          </a:prstGeom>
        </p:spPr>
      </p:pic>
      <p:pic>
        <p:nvPicPr>
          <p:cNvPr id="29" name="Graphic 28" descr="Badge 4 outline">
            <a:extLst>
              <a:ext uri="{FF2B5EF4-FFF2-40B4-BE49-F238E27FC236}">
                <a16:creationId xmlns:a16="http://schemas.microsoft.com/office/drawing/2014/main" id="{C141D0A1-673D-B516-917F-E60D7B0549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5819" y="5605602"/>
            <a:ext cx="646331" cy="646331"/>
          </a:xfrm>
          <a:prstGeom prst="rect">
            <a:avLst/>
          </a:prstGeom>
        </p:spPr>
      </p:pic>
      <p:sp>
        <p:nvSpPr>
          <p:cNvPr id="2" name="Title 1">
            <a:extLst>
              <a:ext uri="{FF2B5EF4-FFF2-40B4-BE49-F238E27FC236}">
                <a16:creationId xmlns:a16="http://schemas.microsoft.com/office/drawing/2014/main" id="{3FBA8C0D-AE2F-12E0-C529-ECB2DD146186}"/>
              </a:ext>
            </a:extLst>
          </p:cNvPr>
          <p:cNvSpPr txBox="1">
            <a:spLocks/>
          </p:cNvSpPr>
          <p:nvPr/>
        </p:nvSpPr>
        <p:spPr>
          <a:xfrm>
            <a:off x="1996747" y="0"/>
            <a:ext cx="7254109"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13.3 Code of the function “CreateTVtestImage” – </a:t>
            </a:r>
            <a:r>
              <a:rPr lang="en-US" sz="2400" b="1" u="sng" dirty="0">
                <a:solidFill>
                  <a:srgbClr val="FF0000"/>
                </a:solidFill>
              </a:rPr>
              <a:t>part 5</a:t>
            </a:r>
            <a:endParaRPr lang="he-IL" sz="2400" b="1" u="sng" dirty="0">
              <a:solidFill>
                <a:srgbClr val="FF0000"/>
              </a:solidFill>
            </a:endParaRPr>
          </a:p>
        </p:txBody>
      </p:sp>
      <p:sp>
        <p:nvSpPr>
          <p:cNvPr id="3" name="Slide Number Placeholder 5">
            <a:extLst>
              <a:ext uri="{FF2B5EF4-FFF2-40B4-BE49-F238E27FC236}">
                <a16:creationId xmlns:a16="http://schemas.microsoft.com/office/drawing/2014/main" id="{F6DFAD53-CCE6-3B83-1A18-90C316099323}"/>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9</a:t>
            </a:fld>
            <a:endParaRPr lang="he-IL" sz="1600" dirty="0"/>
          </a:p>
        </p:txBody>
      </p:sp>
    </p:spTree>
    <p:extLst>
      <p:ext uri="{BB962C8B-B14F-4D97-AF65-F5344CB8AC3E}">
        <p14:creationId xmlns:p14="http://schemas.microsoft.com/office/powerpoint/2010/main" val="340715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1425</TotalTime>
  <Words>790</Words>
  <Application>Microsoft Office PowerPoint</Application>
  <PresentationFormat>Widescreen</PresentationFormat>
  <Paragraphs>87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Course: Image Processing 31651 Assignment #13 Synthetic Image Creation (Part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17</cp:revision>
  <dcterms:created xsi:type="dcterms:W3CDTF">2024-07-14T13:22:11Z</dcterms:created>
  <dcterms:modified xsi:type="dcterms:W3CDTF">2024-07-25T12:21:46Z</dcterms:modified>
</cp:coreProperties>
</file>